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59"/>
  </p:notesMasterIdLst>
  <p:sldIdLst>
    <p:sldId id="256" r:id="rId2"/>
    <p:sldId id="258" r:id="rId3"/>
    <p:sldId id="259" r:id="rId4"/>
    <p:sldId id="260" r:id="rId5"/>
    <p:sldId id="316"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2" r:id="rId23"/>
    <p:sldId id="283" r:id="rId24"/>
    <p:sldId id="284" r:id="rId25"/>
    <p:sldId id="280" r:id="rId26"/>
    <p:sldId id="281" r:id="rId27"/>
    <p:sldId id="285" r:id="rId28"/>
    <p:sldId id="286" r:id="rId29"/>
    <p:sldId id="287" r:id="rId30"/>
    <p:sldId id="288" r:id="rId31"/>
    <p:sldId id="289" r:id="rId32"/>
    <p:sldId id="290" r:id="rId33"/>
    <p:sldId id="291" r:id="rId34"/>
    <p:sldId id="292" r:id="rId35"/>
    <p:sldId id="293" r:id="rId36"/>
    <p:sldId id="294" r:id="rId37"/>
    <p:sldId id="297" r:id="rId38"/>
    <p:sldId id="298" r:id="rId39"/>
    <p:sldId id="299" r:id="rId40"/>
    <p:sldId id="300" r:id="rId41"/>
    <p:sldId id="301" r:id="rId42"/>
    <p:sldId id="302" r:id="rId43"/>
    <p:sldId id="303" r:id="rId44"/>
    <p:sldId id="318" r:id="rId45"/>
    <p:sldId id="304" r:id="rId46"/>
    <p:sldId id="305" r:id="rId47"/>
    <p:sldId id="306" r:id="rId48"/>
    <p:sldId id="307" r:id="rId49"/>
    <p:sldId id="308" r:id="rId50"/>
    <p:sldId id="317" r:id="rId51"/>
    <p:sldId id="309" r:id="rId52"/>
    <p:sldId id="310" r:id="rId53"/>
    <p:sldId id="311" r:id="rId54"/>
    <p:sldId id="312" r:id="rId55"/>
    <p:sldId id="313" r:id="rId56"/>
    <p:sldId id="314" r:id="rId57"/>
    <p:sldId id="315" r:id="rId58"/>
  </p:sldIdLst>
  <p:sldSz cx="12192000" cy="6858000"/>
  <p:notesSz cx="6797675" cy="9872663"/>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מקטע ברירת מחדל" id="{7CC213AD-D86F-4438-A0EA-D0053893DEDA}">
          <p14:sldIdLst>
            <p14:sldId id="256"/>
            <p14:sldId id="258"/>
            <p14:sldId id="259"/>
            <p14:sldId id="260"/>
            <p14:sldId id="316"/>
            <p14:sldId id="263"/>
            <p14:sldId id="264"/>
            <p14:sldId id="265"/>
            <p14:sldId id="266"/>
            <p14:sldId id="268"/>
            <p14:sldId id="269"/>
            <p14:sldId id="270"/>
            <p14:sldId id="271"/>
            <p14:sldId id="272"/>
            <p14:sldId id="273"/>
            <p14:sldId id="274"/>
            <p14:sldId id="275"/>
            <p14:sldId id="276"/>
            <p14:sldId id="277"/>
            <p14:sldId id="278"/>
            <p14:sldId id="279"/>
            <p14:sldId id="282"/>
            <p14:sldId id="283"/>
            <p14:sldId id="284"/>
            <p14:sldId id="280"/>
            <p14:sldId id="281"/>
            <p14:sldId id="285"/>
            <p14:sldId id="286"/>
            <p14:sldId id="287"/>
            <p14:sldId id="288"/>
            <p14:sldId id="289"/>
            <p14:sldId id="290"/>
            <p14:sldId id="291"/>
            <p14:sldId id="292"/>
            <p14:sldId id="293"/>
            <p14:sldId id="294"/>
            <p14:sldId id="297"/>
            <p14:sldId id="298"/>
            <p14:sldId id="299"/>
            <p14:sldId id="300"/>
            <p14:sldId id="301"/>
            <p14:sldId id="302"/>
            <p14:sldId id="303"/>
            <p14:sldId id="318"/>
            <p14:sldId id="304"/>
            <p14:sldId id="305"/>
            <p14:sldId id="306"/>
            <p14:sldId id="307"/>
            <p14:sldId id="308"/>
            <p14:sldId id="317"/>
            <p14:sldId id="309"/>
            <p14:sldId id="310"/>
            <p14:sldId id="311"/>
            <p14:sldId id="312"/>
            <p14:sldId id="313"/>
            <p14:sldId id="314"/>
            <p14:sldId id="315"/>
          </p14:sldIdLst>
        </p14:section>
        <p14:section name="מקטע ללא כותרת" id="{98CF3B37-B052-46A8-931F-BD1BF3C0AE42}">
          <p14:sldIdLst/>
        </p14:section>
        <p14:section name="מקטע ללא כותרת" id="{A40D9A40-FB27-42BC-BD29-3130B6BF43D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 Vakrat &amp; Co., Law Offices" initials="MV&amp;CLO" lastIdx="1" clrIdx="0">
    <p:extLst>
      <p:ext uri="{19B8F6BF-5375-455C-9EA6-DF929625EA0E}">
        <p15:presenceInfo xmlns:p15="http://schemas.microsoft.com/office/powerpoint/2012/main" userId="Moshe Vakrat &amp; Co., Law Offices" providerId="None"/>
      </p:ext>
    </p:extLst>
  </p:cmAuthor>
  <p:cmAuthor id="2" name="משה וקרט" initials="מו" lastIdx="1" clrIdx="1">
    <p:extLst>
      <p:ext uri="{19B8F6BF-5375-455C-9EA6-DF929625EA0E}">
        <p15:presenceInfo xmlns:p15="http://schemas.microsoft.com/office/powerpoint/2012/main" userId="d7ae303a28ba39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108" autoAdjust="0"/>
    <p:restoredTop sz="94626" autoAdjust="0"/>
  </p:normalViewPr>
  <p:slideViewPr>
    <p:cSldViewPr snapToGrid="0">
      <p:cViewPr varScale="1">
        <p:scale>
          <a:sx n="100" d="100"/>
          <a:sy n="100" d="100"/>
        </p:scale>
        <p:origin x="114" y="108"/>
      </p:cViewPr>
      <p:guideLst/>
    </p:cSldViewPr>
  </p:slideViewPr>
  <p:outlineViewPr>
    <p:cViewPr>
      <p:scale>
        <a:sx n="33" d="100"/>
        <a:sy n="33" d="100"/>
      </p:scale>
      <p:origin x="0" y="-43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534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5348"/>
          </a:xfrm>
          <a:prstGeom prst="rect">
            <a:avLst/>
          </a:prstGeom>
        </p:spPr>
        <p:txBody>
          <a:bodyPr vert="horz" lIns="91440" tIns="45720" rIns="91440" bIns="45720" rtlCol="1"/>
          <a:lstStyle>
            <a:lvl1pPr algn="l">
              <a:defRPr sz="1200"/>
            </a:lvl1pPr>
          </a:lstStyle>
          <a:p>
            <a:fld id="{B2FA2F1E-CCFB-4D3E-BB44-124F4214A6F8}" type="datetimeFigureOut">
              <a:rPr lang="he-IL" smtClean="0"/>
              <a:t>ח'/חשון/תשפ"ב</a:t>
            </a:fld>
            <a:endParaRPr lang="he-IL"/>
          </a:p>
        </p:txBody>
      </p:sp>
      <p:sp>
        <p:nvSpPr>
          <p:cNvPr id="4" name="מציין מיקום של תמונת שקופית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51219"/>
            <a:ext cx="5438140" cy="3887361"/>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2016" y="9377317"/>
            <a:ext cx="2945659" cy="49534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377317"/>
            <a:ext cx="2945659" cy="495347"/>
          </a:xfrm>
          <a:prstGeom prst="rect">
            <a:avLst/>
          </a:prstGeom>
        </p:spPr>
        <p:txBody>
          <a:bodyPr vert="horz" lIns="91440" tIns="45720" rIns="91440" bIns="45720" rtlCol="1" anchor="b"/>
          <a:lstStyle>
            <a:lvl1pPr algn="l">
              <a:defRPr sz="1200"/>
            </a:lvl1pPr>
          </a:lstStyle>
          <a:p>
            <a:fld id="{FD9CEDF3-B374-4B64-862C-71DDB88996A1}" type="slidenum">
              <a:rPr lang="he-IL" smtClean="0"/>
              <a:t>‹#›</a:t>
            </a:fld>
            <a:endParaRPr lang="he-IL"/>
          </a:p>
        </p:txBody>
      </p:sp>
    </p:spTree>
    <p:extLst>
      <p:ext uri="{BB962C8B-B14F-4D97-AF65-F5344CB8AC3E}">
        <p14:creationId xmlns:p14="http://schemas.microsoft.com/office/powerpoint/2010/main" val="7798689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D3C49E7-4DA5-4EE3-B935-E1EE1B020DF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5A46A0F-1C6A-43E7-961F-28A69BF4B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C2A1E0B5-DDA6-427B-8032-6A03DA5633A6}"/>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E2BD7F87-886C-4BAE-9165-8C70BFFBC000}"/>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4BF8502E-806F-49FF-8079-7B0526104E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32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42233E7-9E43-4657-A252-4D54F1A5357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DCB80C2-66F9-4706-91FD-F46DE53055ED}"/>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2AD6E86-5B0E-43B9-9F73-890FE8C04CB4}"/>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BFA5E3E2-1AB9-473F-BAF3-82CB0F8144C2}"/>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7F392AE6-4F2D-4D61-ADAF-CD6A78EFBC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01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2E34930C-E8CD-46A0-976C-F73322F58D7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453A64D5-2647-4818-8E70-F5C9582074FB}"/>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472903B-13E1-4AB3-92FB-2413930D44A0}"/>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66C47208-692A-4E8A-AD4E-16E8A339A9F9}"/>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EE07E6B6-4502-4512-AB52-0EC987EB05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4898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6ACBFB-87A0-4375-88B6-1DDEC7E0770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9E2ED4D-7B3F-463F-AF6E-6E650A408DB7}"/>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E97116B-3BC7-42D7-AD1B-96A0522F37F4}"/>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FBA133B8-3149-4630-AD39-5636D53672F1}"/>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98B2F580-4D04-48BC-8892-FE9AE7BC6DF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365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43EC053-A4DA-423D-BC4B-C102910672B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E404AC4-265E-4353-9F21-442A1B257E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8D9825DF-DA29-4068-B870-24537C075EF6}"/>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E5320821-E703-4AD0-9571-E896BC48C859}"/>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03FD91D8-00CE-4CBA-A03A-C12701B25E8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95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45B063-A7CE-4F58-864B-0DDA2E8DEE2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F6C91C7-50C4-4668-9DD2-CF8845C43C1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31C205C5-B400-4F06-87EB-B2079D8DC74C}"/>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C3C36303-29F4-4777-A226-C8A9175F86B4}"/>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6" name="מציין מיקום של כותרת תחתונה 5">
            <a:extLst>
              <a:ext uri="{FF2B5EF4-FFF2-40B4-BE49-F238E27FC236}">
                <a16:creationId xmlns:a16="http://schemas.microsoft.com/office/drawing/2014/main" id="{683CFCD9-9B61-41FF-8AFF-3FC94C3DAEDB}"/>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4BB711FB-5484-41C6-889D-F41A2437EFB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72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A8CF49-ED77-43DC-A51E-15C7B07B3287}"/>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6D22D5C-2D01-4BD8-A1FB-FD13FB4E08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B1263B21-145F-4A19-94D2-889EEA9874B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5A5D633-F9BE-4026-B3B2-3455B24A1F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011F28F1-5F55-4CC3-8398-E9DBB2D8C53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B0BFB67-7484-4ABF-8436-C94803B2744C}"/>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8" name="מציין מיקום של כותרת תחתונה 7">
            <a:extLst>
              <a:ext uri="{FF2B5EF4-FFF2-40B4-BE49-F238E27FC236}">
                <a16:creationId xmlns:a16="http://schemas.microsoft.com/office/drawing/2014/main" id="{D1B48A36-9816-463F-B8AF-E3B1107FEE10}"/>
              </a:ext>
            </a:extLst>
          </p:cNvPr>
          <p:cNvSpPr>
            <a:spLocks noGrp="1"/>
          </p:cNvSpPr>
          <p:nvPr>
            <p:ph type="ftr" sz="quarter" idx="11"/>
          </p:nvPr>
        </p:nvSpPr>
        <p:spPr/>
        <p:txBody>
          <a:bodyPr/>
          <a:lstStyle/>
          <a:p>
            <a:endParaRPr lang="en-US" dirty="0"/>
          </a:p>
        </p:txBody>
      </p:sp>
      <p:sp>
        <p:nvSpPr>
          <p:cNvPr id="9" name="מציין מיקום של מספר שקופית 8">
            <a:extLst>
              <a:ext uri="{FF2B5EF4-FFF2-40B4-BE49-F238E27FC236}">
                <a16:creationId xmlns:a16="http://schemas.microsoft.com/office/drawing/2014/main" id="{2D5E0888-9051-46B0-8D19-59AC878A53D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204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8FCA1B-2207-4B49-B0AC-69BDF7FF209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33E68CB-EEAF-4007-8196-30FA659FAD48}"/>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4" name="מציין מיקום של כותרת תחתונה 3">
            <a:extLst>
              <a:ext uri="{FF2B5EF4-FFF2-40B4-BE49-F238E27FC236}">
                <a16:creationId xmlns:a16="http://schemas.microsoft.com/office/drawing/2014/main" id="{44521E70-3ABC-42A9-A87E-02792FD97175}"/>
              </a:ext>
            </a:extLst>
          </p:cNvPr>
          <p:cNvSpPr>
            <a:spLocks noGrp="1"/>
          </p:cNvSpPr>
          <p:nvPr>
            <p:ph type="ftr" sz="quarter" idx="11"/>
          </p:nvPr>
        </p:nvSpPr>
        <p:spPr/>
        <p:txBody>
          <a:bodyPr/>
          <a:lstStyle/>
          <a:p>
            <a:endParaRPr lang="en-US" dirty="0"/>
          </a:p>
        </p:txBody>
      </p:sp>
      <p:sp>
        <p:nvSpPr>
          <p:cNvPr id="5" name="מציין מיקום של מספר שקופית 4">
            <a:extLst>
              <a:ext uri="{FF2B5EF4-FFF2-40B4-BE49-F238E27FC236}">
                <a16:creationId xmlns:a16="http://schemas.microsoft.com/office/drawing/2014/main" id="{789707C2-E217-4679-A0E0-247675B546F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5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E5F8D919-00FB-4B8A-8FBF-D0AB5DAA6FDE}"/>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3" name="מציין מיקום של כותרת תחתונה 2">
            <a:extLst>
              <a:ext uri="{FF2B5EF4-FFF2-40B4-BE49-F238E27FC236}">
                <a16:creationId xmlns:a16="http://schemas.microsoft.com/office/drawing/2014/main" id="{1373D0C1-081D-4AE4-850E-D0B1996AB1B1}"/>
              </a:ext>
            </a:extLst>
          </p:cNvPr>
          <p:cNvSpPr>
            <a:spLocks noGrp="1"/>
          </p:cNvSpPr>
          <p:nvPr>
            <p:ph type="ftr" sz="quarter" idx="11"/>
          </p:nvPr>
        </p:nvSpPr>
        <p:spPr/>
        <p:txBody>
          <a:bodyPr/>
          <a:lstStyle/>
          <a:p>
            <a:endParaRPr lang="en-US" dirty="0"/>
          </a:p>
        </p:txBody>
      </p:sp>
      <p:sp>
        <p:nvSpPr>
          <p:cNvPr id="4" name="מציין מיקום של מספר שקופית 3">
            <a:extLst>
              <a:ext uri="{FF2B5EF4-FFF2-40B4-BE49-F238E27FC236}">
                <a16:creationId xmlns:a16="http://schemas.microsoft.com/office/drawing/2014/main" id="{1F2082C3-D6D3-46E9-8C23-74AB962C68E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936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236B04-A161-40E3-93A0-62843B4671F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1E401B3-F966-4885-A09A-5208FCC3B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992E4A0-9FB6-4865-8149-A82225004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9CD253B-E993-4817-B237-0F4DA1FCE197}"/>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6" name="מציין מיקום של כותרת תחתונה 5">
            <a:extLst>
              <a:ext uri="{FF2B5EF4-FFF2-40B4-BE49-F238E27FC236}">
                <a16:creationId xmlns:a16="http://schemas.microsoft.com/office/drawing/2014/main" id="{925E5C83-78BF-48E2-A8C3-C1D0D085901B}"/>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CC2C20A3-E8D7-4B7C-9C33-B62D1FF90A0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49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D7D696-632D-4311-BB36-CB2003CBAD8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CC05372A-E259-48F4-B45E-6D28E604AB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DD11F8EC-055A-4D52-B5AB-859C57418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1130736-82A7-4603-8598-286A2D1CD203}"/>
              </a:ext>
            </a:extLst>
          </p:cNvPr>
          <p:cNvSpPr>
            <a:spLocks noGrp="1"/>
          </p:cNvSpPr>
          <p:nvPr>
            <p:ph type="dt" sz="half" idx="10"/>
          </p:nvPr>
        </p:nvSpPr>
        <p:spPr/>
        <p:txBody>
          <a:bodyPr/>
          <a:lstStyle/>
          <a:p>
            <a:fld id="{B61BEF0D-F0BB-DE4B-95CE-6DB70DBA9567}" type="datetimeFigureOut">
              <a:rPr lang="en-US" smtClean="0"/>
              <a:pPr/>
              <a:t>10/14/2021</a:t>
            </a:fld>
            <a:endParaRPr lang="en-US" dirty="0"/>
          </a:p>
        </p:txBody>
      </p:sp>
      <p:sp>
        <p:nvSpPr>
          <p:cNvPr id="6" name="מציין מיקום של כותרת תחתונה 5">
            <a:extLst>
              <a:ext uri="{FF2B5EF4-FFF2-40B4-BE49-F238E27FC236}">
                <a16:creationId xmlns:a16="http://schemas.microsoft.com/office/drawing/2014/main" id="{99DA8D88-4788-4F6A-8DA0-6EFDC71F4ED9}"/>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730A7432-597C-4CF1-9D16-FFE2773B756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544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A06D614-EFEA-4C68-B4AE-8B0351E1F62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9086382-B6C2-49E3-AAFE-9D7E48476E4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58CDAD3-A1F5-4DCB-AA2C-B5DA9495C7F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1BEF0D-F0BB-DE4B-95CE-6DB70DBA9567}" type="datetimeFigureOut">
              <a:rPr lang="en-US" smtClean="0"/>
              <a:pPr/>
              <a:t>10/14/2021</a:t>
            </a:fld>
            <a:endParaRPr lang="en-US" dirty="0"/>
          </a:p>
        </p:txBody>
      </p:sp>
      <p:sp>
        <p:nvSpPr>
          <p:cNvPr id="5" name="מציין מיקום של כותרת תחתונה 4">
            <a:extLst>
              <a:ext uri="{FF2B5EF4-FFF2-40B4-BE49-F238E27FC236}">
                <a16:creationId xmlns:a16="http://schemas.microsoft.com/office/drawing/2014/main" id="{32369AA8-8CF1-4A52-B84C-556141B78D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מציין מיקום של מספר שקופית 5">
            <a:extLst>
              <a:ext uri="{FF2B5EF4-FFF2-40B4-BE49-F238E27FC236}">
                <a16:creationId xmlns:a16="http://schemas.microsoft.com/office/drawing/2014/main" id="{A91B7A79-99B1-4E76-99B0-BF1D9986FF5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68404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11-03-28597-38.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11-03-28597-38.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11-03-28597-38.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99299-padi.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16-05-1889-130.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evo.co.il/psika_html/kitvey/aa04006578-kt.htm" TargetMode="External"/><Relationship Id="rId2" Type="http://schemas.openxmlformats.org/officeDocument/2006/relationships/hyperlink" Target="https://www.nevo.co.il/psika_html/avoda/A-10-1158-538.ht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nevo.co.il/psika_html/avoda/A-10-07-14122-314.ht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nevo.co.il/psika_html/avoda/L-A-PADI-ID-1-294-L.htm" TargetMode="External"/><Relationship Id="rId2" Type="http://schemas.openxmlformats.org/officeDocument/2006/relationships/hyperlink" Target="https://www.nevo.co.il/psika_html/avoda/L-A-PADI-H-1-023-L.ht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nevo.co.il/psika_html/avoda/A-10-209-614.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4001267-156.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L-A-PADI-ID-1-250-L.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3000122-152.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3-283-HK.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PC-322-3.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evo.co.il/psika_html/avoda/L-A-PADI-KB-1-197-L.htm" TargetMode="External"/><Relationship Id="rId7" Type="http://schemas.openxmlformats.org/officeDocument/2006/relationships/image" Target="../media/image3.png"/><Relationship Id="rId2" Type="http://schemas.openxmlformats.org/officeDocument/2006/relationships/hyperlink" Target="https://www.nevo.co.il/psika_html/avoda/L-A-PADI-X-1-153-L.htm" TargetMode="External"/><Relationship Id="rId1" Type="http://schemas.openxmlformats.org/officeDocument/2006/relationships/slideLayout" Target="../slideLayouts/slideLayout2.xml"/><Relationship Id="rId6" Type="http://schemas.openxmlformats.org/officeDocument/2006/relationships/hyperlink" Target="https://www.nevo.co.il/law_html/law01/p189_001.htm" TargetMode="External"/><Relationship Id="rId5" Type="http://schemas.openxmlformats.org/officeDocument/2006/relationships/hyperlink" Target="https://www.nevo.co.il/psika_html/avoda/A-14-01-6294-78.htm" TargetMode="External"/><Relationship Id="rId4" Type="http://schemas.openxmlformats.org/officeDocument/2006/relationships/hyperlink" Target="https://www.nevo.co.il/psika_html/avoda/L-A-YN-1-631-L.ht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PE-882-3.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nevo.co.il/psika_html/avoda/A-14-12-65759-765.htm" TargetMode="External"/><Relationship Id="rId2" Type="http://schemas.openxmlformats.org/officeDocument/2006/relationships/hyperlink" Target="https://www.nevo.co.il/psika_html/avoda/a1003-01.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L-A-PADI-B-1-451-L.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6000076-163.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a024496.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nevo.co.il/psika_html/avoda/A-10-04-39840-119.htm" TargetMode="External"/><Relationship Id="rId2" Type="http://schemas.openxmlformats.org/officeDocument/2006/relationships/hyperlink" Target="http://www.nevo.co.il/law/71704/7.b"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5000179-141.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evo.co.il/psika_html/avoda/a001255.htm" TargetMode="External"/><Relationship Id="rId2" Type="http://schemas.openxmlformats.org/officeDocument/2006/relationships/hyperlink" Target="https://www.nevo.co.il/psika_html/avoda/A3-107.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hyperlink" Target="https://www.nevo.co.il/psika_html/avoda/A3-107.htm" TargetMode="External"/><Relationship Id="rId2" Type="http://schemas.openxmlformats.org/officeDocument/2006/relationships/hyperlink" Target="https://www.nevo.co.il/psika_html/avoda/a02001496-83.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074_001.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7000383-102.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nevo.co.il/psika_html/avoda/a07000383-102.htm" TargetMode="External"/><Relationship Id="rId2" Type="http://schemas.openxmlformats.org/officeDocument/2006/relationships/hyperlink" Target="https://www.nevo.co.il/psika_html/avoda/aa07002942.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hyperlink" Target="https://www.nevo.co.il/psika_html/avoda/a02001370-189.htm" TargetMode="External"/><Relationship Id="rId2" Type="http://schemas.openxmlformats.org/officeDocument/2006/relationships/hyperlink" Target="https://www.nevo.co.il/psika_html/avoda/L-A-PADI-KH-1-653-L.ht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nevo.co.il/psika_html/avoda/A-16-06-55749-145.htm" TargetMode="External"/><Relationship Id="rId4" Type="http://schemas.openxmlformats.org/officeDocument/2006/relationships/hyperlink" Target="https://www.nevo.co.il/psika_html/avoda/a20190-95.htm"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p176_001.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p176_00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p176_001.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150_001.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nevo.co.il/psika_html/avoda/A-13-08-29361-815.htm" TargetMode="External"/><Relationship Id="rId7" Type="http://schemas.openxmlformats.org/officeDocument/2006/relationships/hyperlink" Target="https://www.nevo.co.il/psika_html/avoda/A-07-8079-8.htm" TargetMode="External"/><Relationship Id="rId2" Type="http://schemas.openxmlformats.org/officeDocument/2006/relationships/hyperlink" Target="https://www.nevo.co.il/psika_html/avoda/aa007121.htm" TargetMode="External"/><Relationship Id="rId1" Type="http://schemas.openxmlformats.org/officeDocument/2006/relationships/slideLayout" Target="../slideLayouts/slideLayout2.xml"/><Relationship Id="rId6" Type="http://schemas.openxmlformats.org/officeDocument/2006/relationships/hyperlink" Target="https://www.nevo.co.il/psika_html/avoda/aa04005624-99.htm" TargetMode="External"/><Relationship Id="rId5" Type="http://schemas.openxmlformats.org/officeDocument/2006/relationships/hyperlink" Target="https://www.nevo.co.il/psika_html/avoda/aa04006700-32.htm" TargetMode="External"/><Relationship Id="rId4" Type="http://schemas.openxmlformats.org/officeDocument/2006/relationships/hyperlink" Target="https://www.nevo.co.il/psika_html/avoda/aa05008229-129.htm"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7000012-81.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nevo.co.il/psika_html/avoda/PC-322-3.htm" TargetMode="External"/><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hyperlink" Target="https://www.nevo.co.il/psika_html/avoda/A-12-12-50423-551.htm" TargetMode="External"/><Relationship Id="rId2" Type="http://schemas.openxmlformats.org/officeDocument/2006/relationships/hyperlink" Target="https://www.nevo.co.il/psika_html/avoda/A-14-12-65759-765.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07000012-81.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www.nevo.co.il/psika_html/avoda/L-A-PADI-IC-1-092-L.htm" TargetMode="External"/><Relationship Id="rId2" Type="http://schemas.openxmlformats.org/officeDocument/2006/relationships/hyperlink" Target="https://www.nevo.co.il/psika_html/avoda/a07000354-46.ht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nevo.co.il/psika_html/avoda/A-11-05-56083-487.htm" TargetMode="External"/><Relationship Id="rId4" Type="http://schemas.openxmlformats.org/officeDocument/2006/relationships/hyperlink" Target="https://www.nevo.co.il/psika_html/avoda/A-14-07-21948-911.htm"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psika_html/avoda/A-17-07-17760-932.ht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nevo.co.il/psika_html/avoda/a07000354-46.htm" TargetMode="External"/><Relationship Id="rId2" Type="http://schemas.openxmlformats.org/officeDocument/2006/relationships/hyperlink" Target="https://www.nevo.co.il/psika_html/avoda/A-08-142-012.ht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nevo.co.il/psika_html/avoda/A-11-06-38449-734.htm"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www.nevo.co.il/psika_html/avoda/A-17-02-5098-131.htm" TargetMode="External"/><Relationship Id="rId3" Type="http://schemas.openxmlformats.org/officeDocument/2006/relationships/hyperlink" Target="https://www.nevo.co.il/psika_html/avoda/A-17-04-18820-599.htm" TargetMode="External"/><Relationship Id="rId7" Type="http://schemas.openxmlformats.org/officeDocument/2006/relationships/hyperlink" Target="https://www.nevo.co.il/psika_html/avoda/A-16-11-52280-842.htm" TargetMode="External"/><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 Id="rId6" Type="http://schemas.openxmlformats.org/officeDocument/2006/relationships/hyperlink" Target="https://www.nevo.co.il/psika_html/avoda/A-17-11-7713-997.htm" TargetMode="External"/><Relationship Id="rId5" Type="http://schemas.openxmlformats.org/officeDocument/2006/relationships/hyperlink" Target="https://www.nevo.co.il/psika_html/avoda/A-16-05-27574-424.htm" TargetMode="External"/><Relationship Id="rId4" Type="http://schemas.openxmlformats.org/officeDocument/2006/relationships/hyperlink" Target="https://www.nevo.co.il/psika_html/avoda/A-16-03-2017-951.htm" TargetMode="External"/><Relationship Id="rId9" Type="http://schemas.openxmlformats.org/officeDocument/2006/relationships/image" Target="../media/image3.png"/></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www.nevo.co.il/psika_html/avoda/A-15-01-2603-714.htm" TargetMode="External"/><Relationship Id="rId13" Type="http://schemas.openxmlformats.org/officeDocument/2006/relationships/hyperlink" Target="https://www.nevo.co.il/psika_html/avoda/aa01001597-7.htm" TargetMode="External"/><Relationship Id="rId3" Type="http://schemas.openxmlformats.org/officeDocument/2006/relationships/hyperlink" Target="https://www.nevo.co.il/psika_html/avoda/A-15-09-22433-906.htm" TargetMode="External"/><Relationship Id="rId7" Type="http://schemas.openxmlformats.org/officeDocument/2006/relationships/hyperlink" Target="https://www.nevo.co.il/psika_html/avoda/A-14-12-18688-104.htm" TargetMode="External"/><Relationship Id="rId12" Type="http://schemas.openxmlformats.org/officeDocument/2006/relationships/hyperlink" Target="https://www.nevo.co.il/psika_html/avoda/A-10-09-29246-739.htm" TargetMode="External"/><Relationship Id="rId2" Type="http://schemas.openxmlformats.org/officeDocument/2006/relationships/hyperlink" Target="https://www.nevo.co.il/psika_html/avoda/A-13-10-32035-406.htm" TargetMode="External"/><Relationship Id="rId1" Type="http://schemas.openxmlformats.org/officeDocument/2006/relationships/slideLayout" Target="../slideLayouts/slideLayout2.xml"/><Relationship Id="rId6" Type="http://schemas.openxmlformats.org/officeDocument/2006/relationships/hyperlink" Target="https://www.nevo.co.il/psika_html/avoda/A-14-02-48926-559.htm" TargetMode="External"/><Relationship Id="rId11" Type="http://schemas.openxmlformats.org/officeDocument/2006/relationships/hyperlink" Target="https://www.nevo.co.il/psika_html/avoda/A-15-08-35631-510.htm" TargetMode="External"/><Relationship Id="rId5" Type="http://schemas.openxmlformats.org/officeDocument/2006/relationships/hyperlink" Target="https://www.nevo.co.il/psika_html/avoda/aa98301868-36.htm" TargetMode="External"/><Relationship Id="rId10" Type="http://schemas.openxmlformats.org/officeDocument/2006/relationships/hyperlink" Target="https://www.nevo.co.il/psika_html/avoda/A-15-06-7493-172.htm" TargetMode="External"/><Relationship Id="rId4" Type="http://schemas.openxmlformats.org/officeDocument/2006/relationships/hyperlink" Target="https://www.nevo.co.il/psika_html/avoda/A-16-06-2422-510.htm" TargetMode="External"/><Relationship Id="rId9" Type="http://schemas.openxmlformats.org/officeDocument/2006/relationships/hyperlink" Target="https://www.nevo.co.il/psika_html/avoda/A-16-01-54339-993.htm" TargetMode="External"/><Relationship Id="rId14" Type="http://schemas.openxmlformats.org/officeDocument/2006/relationships/image" Target="../media/image3.png"/></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evo.co.il/psika_html/avoda/a02001496-83.htm" TargetMode="External"/><Relationship Id="rId2" Type="http://schemas.openxmlformats.org/officeDocument/2006/relationships/hyperlink" Target="https://www.nevo.co.il/psika_html/avoda/A3-107.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nevo.co.il/psika_html/avoda/PC-322-3.htm" TargetMode="External"/><Relationship Id="rId2" Type="http://schemas.openxmlformats.org/officeDocument/2006/relationships/hyperlink" Target="https://www.nevo.co.il/psika_html/avoda/a99299-padi.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www.vakrat.co.il/%d7%a1%d7%a2%d7%99%d7%a3-10-%d7%a4%d7%99%d7%98%d7%95%d7%a8%d7%99%d7%9d-%d7%95%d7%94%d7%aa%d7%a4%d7%98%d7%a8%d7%95%d7%aa-%d7%9c%d7%9c%d7%90-%d7%94%d7%95%d7%93%d7%a2%d7%94-%d7%9e%d7%95%d7%a7%d7%93/" TargetMode="External"/><Relationship Id="rId2" Type="http://schemas.openxmlformats.org/officeDocument/2006/relationships/hyperlink" Target="https://www.nevo.co.il/law_html/law01/094m2_001.ht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8544B6-A55E-4A2E-9CA4-A75A96CB02E7}"/>
              </a:ext>
            </a:extLst>
          </p:cNvPr>
          <p:cNvSpPr>
            <a:spLocks noGrp="1"/>
          </p:cNvSpPr>
          <p:nvPr>
            <p:ph type="ctrTitle"/>
          </p:nvPr>
        </p:nvSpPr>
        <p:spPr>
          <a:xfrm>
            <a:off x="1524000" y="1122363"/>
            <a:ext cx="9144000" cy="1931556"/>
          </a:xfrm>
        </p:spPr>
        <p:txBody>
          <a:bodyPr>
            <a:normAutofit fontScale="90000"/>
          </a:bodyPr>
          <a:lstStyle/>
          <a:p>
            <a:br>
              <a:rPr lang="he-IL" dirty="0"/>
            </a:br>
            <a:br>
              <a:rPr lang="he-IL" dirty="0"/>
            </a:br>
            <a:br>
              <a:rPr lang="he-IL" dirty="0"/>
            </a:br>
            <a:br>
              <a:rPr lang="he-IL" dirty="0"/>
            </a:br>
            <a:br>
              <a:rPr lang="he-IL" dirty="0"/>
            </a:br>
            <a:br>
              <a:rPr lang="he-IL" dirty="0"/>
            </a:br>
            <a:br>
              <a:rPr lang="en-US" dirty="0"/>
            </a:br>
            <a:br>
              <a:rPr lang="he-IL" dirty="0"/>
            </a:br>
            <a:br>
              <a:rPr lang="he-IL" dirty="0"/>
            </a:br>
            <a:br>
              <a:rPr lang="he-IL" dirty="0"/>
            </a:br>
            <a:br>
              <a:rPr lang="he-IL" dirty="0"/>
            </a:br>
            <a:r>
              <a:rPr lang="he-IL" b="1" dirty="0">
                <a:solidFill>
                  <a:schemeClr val="tx2"/>
                </a:solidFill>
                <a:cs typeface="+mn-cs"/>
              </a:rPr>
              <a:t>הזכות להודעה מוקדמת</a:t>
            </a:r>
            <a:endParaRPr lang="he-IL" b="1" dirty="0">
              <a:solidFill>
                <a:schemeClr val="tx2"/>
              </a:solidFill>
              <a:latin typeface="David" panose="020E0502060401010101" pitchFamily="34" charset="-79"/>
              <a:cs typeface="+mn-cs"/>
            </a:endParaRPr>
          </a:p>
        </p:txBody>
      </p:sp>
      <p:pic>
        <p:nvPicPr>
          <p:cNvPr id="7" name="תמונה 6">
            <a:extLst>
              <a:ext uri="{FF2B5EF4-FFF2-40B4-BE49-F238E27FC236}">
                <a16:creationId xmlns:a16="http://schemas.microsoft.com/office/drawing/2014/main" id="{7F49AF9A-5E01-4430-80FA-50D99DF0D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922"/>
            <a:ext cx="12192000" cy="1449897"/>
          </a:xfrm>
          <a:prstGeom prst="rect">
            <a:avLst/>
          </a:prstGeom>
        </p:spPr>
      </p:pic>
    </p:spTree>
    <p:extLst>
      <p:ext uri="{BB962C8B-B14F-4D97-AF65-F5344CB8AC3E}">
        <p14:creationId xmlns:p14="http://schemas.microsoft.com/office/powerpoint/2010/main" val="345465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338328"/>
          </a:xfrm>
        </p:spPr>
        <p:txBody>
          <a:bodyPr>
            <a:noAutofit/>
          </a:bodyPr>
          <a:lstStyle/>
          <a:p>
            <a:pPr algn="r" rtl="1">
              <a:lnSpc>
                <a:spcPct val="107000"/>
              </a:lnSpc>
              <a:spcAft>
                <a:spcPts val="800"/>
              </a:spcAft>
            </a:pPr>
            <a:br>
              <a:rPr lang="en-US" sz="1400" dirty="0">
                <a:effectLst/>
                <a:latin typeface="Calibri" panose="020F0502020204030204" pitchFamily="34" charset="0"/>
                <a:ea typeface="Calibri" panose="020F0502020204030204" pitchFamily="34" charset="0"/>
                <a:cs typeface="Arial" panose="020B0604020202020204" pitchFamily="34" charset="0"/>
              </a:rPr>
            </a:b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יש חובה לתת הודעה מוקדמת בעת חילופי מעסיקים?</a:t>
            </a:r>
            <a:br>
              <a:rPr lang="en-US" sz="1400"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endParaRPr lang="he-IL" sz="3200" dirty="0">
              <a:solidFill>
                <a:schemeClr val="tx2"/>
              </a:solidFill>
              <a:cs typeface="+mn-cs"/>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 בעת חילופי מעסיקים במקום העבודה, המעסיק היוצא חייב בהודעה מוקדמת לעובדיו </a:t>
            </a:r>
            <a:r>
              <a:rPr lang="he-IL" sz="9600" b="1" dirty="0">
                <a:effectLst/>
                <a:latin typeface="Calibri" panose="020F0502020204030204" pitchFamily="34" charset="0"/>
                <a:ea typeface="Calibri" panose="020F0502020204030204" pitchFamily="34" charset="0"/>
                <a:cs typeface="Arial" panose="020B0604020202020204" pitchFamily="34" charset="0"/>
              </a:rPr>
              <a:t>אותם פיטר</a:t>
            </a:r>
            <a:r>
              <a:rPr lang="he-IL" sz="9600" dirty="0">
                <a:effectLst/>
                <a:latin typeface="Calibri" panose="020F0502020204030204" pitchFamily="34" charset="0"/>
                <a:ea typeface="Calibri" panose="020F0502020204030204" pitchFamily="34" charset="0"/>
                <a:cs typeface="Arial" panose="020B0604020202020204" pitchFamily="34" charset="0"/>
              </a:rPr>
              <a:t>.</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אין זה משנה אם המעסיק החדש מסכים להמשיך ולהעסיקם במפעל אם לאו, או אם בפועל המשיכו בעבודה אצל המעסיק החדש, אם לאו</a:t>
            </a: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 האמור נקבע בעניין ע"ע 28597-03-11 </a:t>
            </a:r>
            <a:r>
              <a:rPr lang="he-IL" sz="96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דבוש</a:t>
            </a:r>
            <a:r>
              <a:rPr lang="he-IL" sz="96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נורית נ' מנעולי ירדני אחזקות (2005) בע"מ</a:t>
            </a:r>
            <a:r>
              <a:rPr lang="en-US" sz="9600" dirty="0">
                <a:effectLst/>
                <a:latin typeface="Calibri" panose="020F0502020204030204" pitchFamily="34" charset="0"/>
                <a:ea typeface="Calibri" panose="020F0502020204030204" pitchFamily="34" charset="0"/>
                <a:cs typeface="Arial" panose="020B0604020202020204" pitchFamily="34" charset="0"/>
              </a:rPr>
              <a:t>11.2.15</a:t>
            </a:r>
            <a:r>
              <a:rPr lang="he-IL" sz="9600" dirty="0">
                <a:effectLst/>
                <a:latin typeface="Calibri" panose="020F0502020204030204" pitchFamily="34" charset="0"/>
                <a:ea typeface="Calibri" panose="020F0502020204030204" pitchFamily="34" charset="0"/>
                <a:cs typeface="Arial" panose="020B0604020202020204" pitchFamily="34" charset="0"/>
              </a:rPr>
              <a:t>.</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550481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338328"/>
          </a:xfrm>
        </p:spPr>
        <p:txBody>
          <a:bodyPr>
            <a:noAutofit/>
          </a:bodyPr>
          <a:lstStyle/>
          <a:p>
            <a:pPr algn="ctr" rtl="1">
              <a:lnSpc>
                <a:spcPct val="107000"/>
              </a:lnSpc>
              <a:spcAft>
                <a:spcPts val="800"/>
              </a:spcAft>
            </a:pPr>
            <a:r>
              <a:rPr lang="he-IL" sz="28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הלכת </a:t>
            </a:r>
            <a:r>
              <a:rPr lang="he-IL" sz="2800" b="1" dirty="0" err="1">
                <a:solidFill>
                  <a:schemeClr val="tx2"/>
                </a:solidFill>
                <a:effectLst/>
                <a:latin typeface="Calibri" panose="020F0502020204030204" pitchFamily="34" charset="0"/>
                <a:ea typeface="Calibri" panose="020F0502020204030204" pitchFamily="34" charset="0"/>
                <a:cs typeface="Arial" panose="020B0604020202020204" pitchFamily="34" charset="0"/>
              </a:rPr>
              <a:t>דבוש</a:t>
            </a:r>
            <a:r>
              <a:rPr lang="he-IL" sz="28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נורית חלה גם במקרה שהמעסיק היוצא אינו מפטר העובדים?</a:t>
            </a:r>
            <a:endParaRPr lang="en-US" sz="28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 מעיון בדברי כבוד השופטת י. </a:t>
            </a:r>
            <a:r>
              <a:rPr lang="he-IL" sz="9600" dirty="0" err="1">
                <a:effectLst/>
                <a:latin typeface="Calibri" panose="020F0502020204030204" pitchFamily="34" charset="0"/>
                <a:ea typeface="Calibri" panose="020F0502020204030204" pitchFamily="34" charset="0"/>
                <a:cs typeface="Arial" panose="020B0604020202020204" pitchFamily="34" charset="0"/>
              </a:rPr>
              <a:t>אנגלברג</a:t>
            </a:r>
            <a:r>
              <a:rPr lang="he-IL" sz="9600" dirty="0">
                <a:effectLst/>
                <a:latin typeface="Calibri" panose="020F0502020204030204" pitchFamily="34" charset="0"/>
                <a:ea typeface="Calibri" panose="020F0502020204030204" pitchFamily="34" charset="0"/>
                <a:cs typeface="Arial" panose="020B0604020202020204" pitchFamily="34" charset="0"/>
              </a:rPr>
              <a:t>-שוהם בעניין </a:t>
            </a:r>
            <a:r>
              <a:rPr lang="he-IL" sz="96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דבוש</a:t>
            </a:r>
            <a:r>
              <a:rPr lang="he-IL" sz="96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נורית</a:t>
            </a:r>
            <a:r>
              <a:rPr lang="he-IL" sz="9600" dirty="0">
                <a:effectLst/>
                <a:latin typeface="Calibri" panose="020F0502020204030204" pitchFamily="34" charset="0"/>
                <a:ea typeface="Calibri" panose="020F0502020204030204" pitchFamily="34" charset="0"/>
                <a:cs typeface="Arial" panose="020B0604020202020204" pitchFamily="34" charset="0"/>
              </a:rPr>
              <a:t>, לא ברור לגמרי, לטעמנו, אם הלכה זו חלה על חובת מתן הודעה מוקדמת גם אם המעסיק היוצא לא פיטר את עובדי המפעל עם העברתו מיד ליד.</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זאת לעומת ההסתייגות הנחרצת של כבוד הנשיא (בדימוס) </a:t>
            </a:r>
            <a:r>
              <a:rPr lang="he-IL" sz="9600" dirty="0" err="1">
                <a:effectLst/>
                <a:latin typeface="Calibri" panose="020F0502020204030204" pitchFamily="34" charset="0"/>
                <a:ea typeface="Calibri" panose="020F0502020204030204" pitchFamily="34" charset="0"/>
                <a:cs typeface="Arial" panose="020B0604020202020204" pitchFamily="34" charset="0"/>
              </a:rPr>
              <a:t>פליטמן</a:t>
            </a:r>
            <a:r>
              <a:rPr lang="he-IL" sz="9600" dirty="0">
                <a:effectLst/>
                <a:latin typeface="Calibri" panose="020F0502020204030204" pitchFamily="34" charset="0"/>
                <a:ea typeface="Calibri" panose="020F0502020204030204" pitchFamily="34" charset="0"/>
                <a:cs typeface="Arial" panose="020B0604020202020204" pitchFamily="34" charset="0"/>
              </a:rPr>
              <a:t> באותו עניין לפיה יש להחיל את ההלכה שנקבעה שם רק על נסיבותיו המיוחדות של אותו מקרה, </a:t>
            </a:r>
            <a:r>
              <a:rPr lang="he-IL" sz="9600" b="1" dirty="0">
                <a:effectLst/>
                <a:latin typeface="Calibri" panose="020F0502020204030204" pitchFamily="34" charset="0"/>
                <a:ea typeface="Calibri" panose="020F0502020204030204" pitchFamily="34" charset="0"/>
                <a:cs typeface="Arial" panose="020B0604020202020204" pitchFamily="34" charset="0"/>
              </a:rPr>
              <a:t>בו העובדים פוטרו ע"י המעסיק היוצא</a:t>
            </a:r>
            <a:r>
              <a:rPr lang="en-US" sz="9600" b="1" dirty="0">
                <a:effectLst/>
                <a:latin typeface="Calibri" panose="020F0502020204030204" pitchFamily="34" charset="0"/>
                <a:ea typeface="Calibri" panose="020F0502020204030204" pitchFamily="34" charset="0"/>
                <a:cs typeface="Arial" panose="020B0604020202020204" pitchFamily="34" charset="0"/>
              </a:rPr>
              <a:t>.</a:t>
            </a:r>
            <a:endParaRPr lang="en-US" sz="5400" b="1"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4477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704088"/>
          </a:xfrm>
        </p:spPr>
        <p:txBody>
          <a:bodyPr>
            <a:noAutofit/>
          </a:bodyPr>
          <a:lstStyle/>
          <a:p>
            <a:pP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אם המעסיק החדש מחליט לפטר  את העובדים שנקלטו אצלו  לאחר </a:t>
            </a:r>
            <a:r>
              <a:rPr lang="he-IL" sz="32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rPr>
              <a:t>שפוטרו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מה אורך תקופת הודעה מוקדמת?</a:t>
            </a:r>
            <a:br>
              <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endParaRPr lang="he-IL" sz="96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אותו מעסיק יחויב בתשלום דמי הודעה מוקדמת באופן יחסי לתקופת עבודתו של העובד בשירותו, ולא יהיה חייב בתשלום בהתאם לתקופת העבודה הרציפה של העובד אצלו ואצל המעסיק הקודם </a:t>
            </a:r>
            <a:r>
              <a:rPr lang="he-IL" sz="4800" dirty="0">
                <a:effectLst/>
                <a:latin typeface="Calibri" panose="020F0502020204030204" pitchFamily="34" charset="0"/>
                <a:ea typeface="Calibri" panose="020F0502020204030204" pitchFamily="34" charset="0"/>
                <a:cs typeface="Arial" panose="020B0604020202020204" pitchFamily="34" charset="0"/>
              </a:rPr>
              <a:t>(ע"ע 28597-03-11 </a:t>
            </a:r>
            <a:r>
              <a:rPr lang="he-IL" sz="4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דבוש</a:t>
            </a:r>
            <a:r>
              <a:rPr lang="he-IL" sz="4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נורית נ' מנעולי ירדני אחזקות (2005) בע"מ</a:t>
            </a:r>
            <a:r>
              <a:rPr lang="en-US" sz="4800" dirty="0">
                <a:effectLst/>
                <a:latin typeface="Calibri" panose="020F0502020204030204" pitchFamily="34" charset="0"/>
                <a:ea typeface="Calibri" panose="020F0502020204030204" pitchFamily="34" charset="0"/>
                <a:cs typeface="Arial" panose="020B0604020202020204" pitchFamily="34" charset="0"/>
              </a:rPr>
              <a:t>11.2.15 </a:t>
            </a:r>
            <a:r>
              <a:rPr lang="he-IL" sz="4800" dirty="0">
                <a:effectLst/>
                <a:latin typeface="Calibri" panose="020F0502020204030204" pitchFamily="34" charset="0"/>
                <a:ea typeface="Calibri" panose="020F0502020204030204" pitchFamily="34" charset="0"/>
                <a:cs typeface="Arial" panose="020B0604020202020204" pitchFamily="34" charset="0"/>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95023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704088"/>
          </a:xfrm>
        </p:spPr>
        <p:txBody>
          <a:bodyPr>
            <a:noAutofit/>
          </a:bodyPr>
          <a:lstStyle/>
          <a:p>
            <a:pPr rtl="1">
              <a:lnSpc>
                <a:spcPct val="107000"/>
              </a:lnSpc>
              <a:spcAft>
                <a:spcPts val="800"/>
              </a:spcAft>
            </a:pPr>
            <a:b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ומה אורך הודעה מוקדמת שעל המעסיק החדש במקרה שהמעסיק היוצא  </a:t>
            </a:r>
            <a:r>
              <a:rPr lang="he-IL" sz="32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rPr>
              <a:t>לא פיטר העובדים</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אלא העביר אותם לחברה חדשה? האם נכלל הוותק אצל המעסיק הקודם אם לא?</a:t>
            </a:r>
            <a:br>
              <a:rPr lang="en-US" sz="1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20000"/>
              </a:lnSpc>
              <a:spcAft>
                <a:spcPts val="800"/>
              </a:spcAft>
              <a:buNone/>
            </a:pPr>
            <a:endParaRPr lang="he-IL" sz="96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Arial" panose="020B0604020202020204" pitchFamily="34" charset="0"/>
                <a:ea typeface="Calibri" panose="020F0502020204030204" pitchFamily="34" charset="0"/>
                <a:cs typeface="Arial" panose="020B0604020202020204" pitchFamily="34" charset="0"/>
              </a:rPr>
              <a:t>לטעמנו, אם יקבע כדברי </a:t>
            </a:r>
            <a:r>
              <a:rPr lang="he-IL" sz="9600" dirty="0" err="1">
                <a:effectLst/>
                <a:latin typeface="Arial" panose="020B0604020202020204" pitchFamily="34" charset="0"/>
                <a:ea typeface="Calibri" panose="020F0502020204030204" pitchFamily="34" charset="0"/>
                <a:cs typeface="Arial" panose="020B0604020202020204" pitchFamily="34" charset="0"/>
              </a:rPr>
              <a:t>פליטמן</a:t>
            </a:r>
            <a:r>
              <a:rPr lang="he-IL" sz="9600" dirty="0">
                <a:effectLst/>
                <a:latin typeface="Arial" panose="020B0604020202020204" pitchFamily="34" charset="0"/>
                <a:ea typeface="Calibri" panose="020F0502020204030204" pitchFamily="34" charset="0"/>
                <a:cs typeface="Arial" panose="020B0604020202020204" pitchFamily="34" charset="0"/>
              </a:rPr>
              <a:t> שהלכת ירדני מחייבת את המעסיק היוצא לתת הודעה מוקדמת רק במקרה של פיטורי עובדיו והיא לא חלה במקרה שהעובדים נקלטים ללא פיטורים</a:t>
            </a:r>
            <a:r>
              <a:rPr lang="he-IL" sz="9600" b="1" dirty="0">
                <a:effectLst/>
                <a:latin typeface="Arial" panose="020B0604020202020204" pitchFamily="34" charset="0"/>
                <a:ea typeface="Calibri" panose="020F0502020204030204" pitchFamily="34" charset="0"/>
                <a:cs typeface="Arial" panose="020B0604020202020204" pitchFamily="34" charset="0"/>
              </a:rPr>
              <a:t>, אז המעסיק החדש יהא חייב במתן הודעה מוקדמת לפי הוותק הכולל גם הוותק אצל המעסיק הקודם.</a:t>
            </a:r>
          </a:p>
          <a:p>
            <a:pPr algn="r" rtl="1">
              <a:lnSpc>
                <a:spcPct val="120000"/>
              </a:lnSpc>
              <a:spcAft>
                <a:spcPts val="800"/>
              </a:spcAft>
              <a:buFont typeface="Wingdings" panose="05000000000000000000" pitchFamily="2" charset="2"/>
              <a:buChar char="q"/>
            </a:pPr>
            <a:r>
              <a:rPr lang="he-IL" sz="9600" dirty="0">
                <a:effectLst/>
                <a:latin typeface="Arial" panose="020B0604020202020204" pitchFamily="34" charset="0"/>
                <a:ea typeface="Calibri" panose="020F0502020204030204" pitchFamily="34" charset="0"/>
                <a:cs typeface="Arial" panose="020B0604020202020204" pitchFamily="34" charset="0"/>
              </a:rPr>
              <a:t>חלה העקרון של זיקת העובד למקום העבודה ולא למעסיק, לכן תהא רציפות.</a:t>
            </a:r>
            <a:endParaRPr lang="en-US" sz="96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351781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1252728"/>
          </a:xfrm>
        </p:spPr>
        <p:txBody>
          <a:bodyPr>
            <a:noAutofit/>
          </a:bodyPr>
          <a:lstStyle/>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אם העובד מצא יום למחרת פיטוריו עבודה במקום אחר האם זכאי לתשלום מוקדמת?</a:t>
            </a:r>
            <a:br>
              <a:rPr lang="en-US" sz="1400"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b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Arial" panose="020B0604020202020204" pitchFamily="34" charset="0"/>
                <a:ea typeface="Calibri" panose="020F0502020204030204" pitchFamily="34" charset="0"/>
                <a:cs typeface="Arial" panose="020B0604020202020204" pitchFamily="34" charset="0"/>
              </a:rPr>
              <a:t>מחד הוא לא צריך תקופת התארגנות למציאת עבודה ולא נגרם כל נזק מאי מתן הודעה מוקדמת.</a:t>
            </a: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מנגד, נפסק כי העובד לא חייב להוכיח הנזק שנגרם לו בגין אי מתן הודעה מוקדמת.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כלומר, גם אם העובד החל לעבוד במקום עבודה אחר למחרת פיטוריו והשתכר במקום עבודתו החדש סכום העולה על שכרו אצל המעסיק שהפר את ההסכם, הוא עדיין יהא זכאי לפיצוי על הפרת חוזה, דהיינו הפרת החובה ליתן הודעה מוקדמת, בגובה השכר שהפסיד. </a:t>
            </a:r>
            <a:br>
              <a:rPr lang="en-US" sz="9600" dirty="0">
                <a:latin typeface="Calibri" panose="020F0502020204030204" pitchFamily="34" charset="0"/>
                <a:ea typeface="Calibri" panose="020F0502020204030204" pitchFamily="34" charset="0"/>
                <a:cs typeface="Arial" panose="020B0604020202020204" pitchFamily="34" charset="0"/>
              </a:rPr>
            </a:br>
            <a:r>
              <a:rPr lang="he-IL" sz="6400" dirty="0">
                <a:latin typeface="Calibri" panose="020F0502020204030204" pitchFamily="34" charset="0"/>
                <a:ea typeface="Calibri" panose="020F0502020204030204" pitchFamily="34" charset="0"/>
                <a:cs typeface="Arial" panose="020B0604020202020204" pitchFamily="34" charset="0"/>
              </a:rPr>
              <a:t>ראו </a:t>
            </a:r>
            <a:r>
              <a:rPr lang="he-IL" sz="6400" dirty="0">
                <a:effectLst/>
                <a:latin typeface="Calibri" panose="020F0502020204030204" pitchFamily="34" charset="0"/>
                <a:ea typeface="Calibri" panose="020F0502020204030204" pitchFamily="34" charset="0"/>
                <a:cs typeface="Arial" panose="020B0604020202020204" pitchFamily="34" charset="0"/>
              </a:rPr>
              <a:t>ע"ע 299/99 </a:t>
            </a:r>
            <a:r>
              <a:rPr lang="he-IL" sz="6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קציר</a:t>
            </a:r>
            <a:r>
              <a:rPr lang="en-US" sz="6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a:t>
            </a:r>
            <a:r>
              <a:rPr lang="he-IL" sz="6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רובינסון - חברה לבנייה (1995) בע"מ – משה איתם</a:t>
            </a:r>
            <a:r>
              <a:rPr lang="en-US" sz="6400" dirty="0">
                <a:effectLst/>
                <a:latin typeface="Calibri" panose="020F0502020204030204" pitchFamily="34" charset="0"/>
                <a:ea typeface="Calibri" panose="020F0502020204030204" pitchFamily="34" charset="0"/>
                <a:cs typeface="Arial" panose="020B0604020202020204" pitchFamily="34" charset="0"/>
              </a:rPr>
              <a:t>,</a:t>
            </a:r>
            <a:r>
              <a:rPr lang="en-US" sz="6400" dirty="0">
                <a:effectLst/>
                <a:latin typeface="Arial" panose="020B0604020202020204" pitchFamily="34" charset="0"/>
                <a:ea typeface="Calibri" panose="020F0502020204030204" pitchFamily="34" charset="0"/>
                <a:cs typeface="Arial" panose="020B0604020202020204" pitchFamily="34" charset="0"/>
              </a:rPr>
              <a:t> </a:t>
            </a:r>
            <a:r>
              <a:rPr lang="he-IL" sz="6400" dirty="0" err="1">
                <a:effectLst/>
                <a:latin typeface="Arial" panose="020B0604020202020204" pitchFamily="34" charset="0"/>
                <a:ea typeface="Calibri" panose="020F0502020204030204" pitchFamily="34" charset="0"/>
                <a:cs typeface="Arial" panose="020B0604020202020204" pitchFamily="34" charset="0"/>
              </a:rPr>
              <a:t>פד"ע</a:t>
            </a:r>
            <a:r>
              <a:rPr lang="he-IL" sz="6400" dirty="0">
                <a:effectLst/>
                <a:latin typeface="Arial" panose="020B0604020202020204" pitchFamily="34" charset="0"/>
                <a:ea typeface="Calibri" panose="020F0502020204030204" pitchFamily="34" charset="0"/>
                <a:cs typeface="Arial" panose="020B0604020202020204" pitchFamily="34" charset="0"/>
              </a:rPr>
              <a:t> לח 49</a:t>
            </a:r>
            <a:endParaRPr lang="en-US" sz="6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980260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1252728"/>
          </a:xfrm>
        </p:spPr>
        <p:txBody>
          <a:bodyPr>
            <a:noAutofit/>
          </a:bodyPr>
          <a:lstStyle/>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הדין החל לגבי עובדי הוראה בעניין הודעה מוקדמת?</a:t>
            </a:r>
            <a:br>
              <a:rPr lang="en-US" sz="1400" dirty="0">
                <a:effectLst/>
                <a:latin typeface="Calibri" panose="020F0502020204030204" pitchFamily="34" charset="0"/>
                <a:ea typeface="Calibri" panose="020F0502020204030204" pitchFamily="34" charset="0"/>
                <a:cs typeface="Arial" panose="020B0604020202020204" pitchFamily="34" charset="0"/>
              </a:rPr>
            </a:br>
            <a:b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852928"/>
            <a:ext cx="10515600" cy="3351466"/>
          </a:xfrm>
        </p:spPr>
        <p:txBody>
          <a:bodyPr>
            <a:normAutofit fontScale="25000" lnSpcReduction="20000"/>
          </a:bodyPr>
          <a:lstStyle/>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בעניין </a:t>
            </a:r>
            <a:r>
              <a:rPr lang="he-IL" sz="96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מועצה מקומית </a:t>
            </a:r>
            <a:r>
              <a:rPr lang="he-IL" sz="96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מג'אר</a:t>
            </a:r>
            <a:r>
              <a:rPr lang="en-US" sz="4800" dirty="0">
                <a:effectLst/>
                <a:latin typeface="Arial" panose="020B0604020202020204" pitchFamily="34" charset="0"/>
                <a:ea typeface="Calibri" panose="020F0502020204030204" pitchFamily="34" charset="0"/>
                <a:cs typeface="Arial" panose="020B0604020202020204" pitchFamily="34" charset="0"/>
              </a:rPr>
              <a:t> </a:t>
            </a:r>
            <a:r>
              <a:rPr lang="he-IL" sz="4800" dirty="0">
                <a:effectLst/>
                <a:latin typeface="Arial" panose="020B0604020202020204" pitchFamily="34" charset="0"/>
                <a:ea typeface="Calibri" panose="020F0502020204030204" pitchFamily="34" charset="0"/>
                <a:cs typeface="Arial" panose="020B0604020202020204" pitchFamily="34" charset="0"/>
              </a:rPr>
              <a:t>[</a:t>
            </a:r>
            <a:r>
              <a:rPr lang="he-IL" sz="4800" dirty="0" err="1">
                <a:effectLst/>
                <a:latin typeface="Arial" panose="020B0604020202020204" pitchFamily="34" charset="0"/>
                <a:ea typeface="Calibri" panose="020F0502020204030204" pitchFamily="34" charset="0"/>
                <a:cs typeface="Arial" panose="020B0604020202020204" pitchFamily="34" charset="0"/>
              </a:rPr>
              <a:t>עע</a:t>
            </a:r>
            <a:r>
              <a:rPr lang="he-IL" sz="4800" dirty="0">
                <a:effectLst/>
                <a:latin typeface="Arial" panose="020B0604020202020204" pitchFamily="34" charset="0"/>
                <a:ea typeface="Calibri" panose="020F0502020204030204" pitchFamily="34" charset="0"/>
                <a:cs typeface="Arial" panose="020B0604020202020204" pitchFamily="34" charset="0"/>
              </a:rPr>
              <a:t> 1889-05-16 </a:t>
            </a:r>
            <a:r>
              <a:rPr lang="he-IL" sz="4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מועצה מקומית </a:t>
            </a:r>
            <a:r>
              <a:rPr lang="he-IL" sz="4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מג'אר</a:t>
            </a:r>
            <a:r>
              <a:rPr lang="he-IL" sz="4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חסן </a:t>
            </a:r>
            <a:r>
              <a:rPr lang="he-IL" sz="4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גאנם</a:t>
            </a:r>
            <a:r>
              <a:rPr lang="he-IL" sz="4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ואח</a:t>
            </a:r>
            <a:r>
              <a:rPr lang="en-US" sz="4800" dirty="0">
                <a:effectLst/>
                <a:latin typeface="Calibri" panose="020F0502020204030204" pitchFamily="34" charset="0"/>
                <a:ea typeface="Calibri" panose="020F0502020204030204" pitchFamily="34" charset="0"/>
                <a:cs typeface="Arial" panose="020B0604020202020204" pitchFamily="34" charset="0"/>
              </a:rPr>
              <a:t> [19.12.17 </a:t>
            </a:r>
            <a:r>
              <a:rPr lang="en-US" sz="4800" dirty="0">
                <a:effectLst/>
                <a:latin typeface="Arial" panose="020B0604020202020204" pitchFamily="34" charset="0"/>
                <a:ea typeface="Calibri" panose="020F0502020204030204" pitchFamily="34" charset="0"/>
                <a:cs typeface="Arial" panose="020B0604020202020204" pitchFamily="34" charset="0"/>
              </a:rPr>
              <a:t> </a:t>
            </a:r>
            <a:r>
              <a:rPr lang="he-IL" sz="4800" dirty="0">
                <a:effectLst/>
                <a:latin typeface="Arial" panose="020B0604020202020204" pitchFamily="34" charset="0"/>
                <a:ea typeface="Calibri" panose="020F0502020204030204" pitchFamily="34" charset="0"/>
                <a:cs typeface="Arial" panose="020B0604020202020204" pitchFamily="34" charset="0"/>
              </a:rPr>
              <a:t> </a:t>
            </a:r>
            <a:r>
              <a:rPr lang="he-IL" sz="9600" dirty="0">
                <a:effectLst/>
                <a:latin typeface="Arial" panose="020B0604020202020204" pitchFamily="34" charset="0"/>
                <a:ea typeface="Calibri" panose="020F0502020204030204" pitchFamily="34" charset="0"/>
                <a:cs typeface="Arial" panose="020B0604020202020204" pitchFamily="34" charset="0"/>
              </a:rPr>
              <a:t>נפסק כי עובדי הוראה לפי כתבי מינוי לתקופה קצובה מתחדשים, זכאים לכך שהודעה על פיטוריהם תינתן להם עד ל- 31 במאי.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effectLst/>
                <a:latin typeface="Calibri" panose="020F0502020204030204" pitchFamily="34" charset="0"/>
                <a:ea typeface="Calibri" panose="020F0502020204030204" pitchFamily="34" charset="0"/>
                <a:cs typeface="Arial" panose="020B0604020202020204" pitchFamily="34" charset="0"/>
              </a:rPr>
              <a:t>אם לא ניתנה הודעה במועד המתחייב האמור, כאילו נערך חוזה לשנת לימודים נוספת, ומכאן שיעור הפיצוי על הפרת ההסכם, שהוא הסכם לתקופה קצובה - 12 חודשי משכורת</a:t>
            </a:r>
            <a:r>
              <a:rPr lang="en-US" sz="9600" dirty="0">
                <a:effectLst/>
                <a:latin typeface="Calibri" panose="020F0502020204030204" pitchFamily="34" charset="0"/>
                <a:ea typeface="Calibri" panose="020F0502020204030204" pitchFamily="34" charset="0"/>
                <a:cs typeface="Arial" panose="020B0604020202020204" pitchFamily="34" charset="0"/>
              </a:rPr>
              <a:t>.</a:t>
            </a:r>
            <a:endParaRPr lang="he-IL"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buFont typeface="Wingdings" panose="05000000000000000000" pitchFamily="2" charset="2"/>
              <a:buChar char="q"/>
            </a:pPr>
            <a:r>
              <a:rPr lang="he-IL" sz="9600" dirty="0">
                <a:latin typeface="Calibri" panose="020F0502020204030204" pitchFamily="34" charset="0"/>
                <a:ea typeface="Calibri" panose="020F0502020204030204" pitchFamily="34" charset="0"/>
                <a:cs typeface="Arial" panose="020B0604020202020204" pitchFamily="34" charset="0"/>
              </a:rPr>
              <a:t>האמור כפוף לחובת הקטנת נזק.</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1604306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4892040"/>
          </a:xfrm>
        </p:spPr>
        <p:txBody>
          <a:bodyPr>
            <a:noAutofit/>
          </a:bodyPr>
          <a:lstStyle/>
          <a:p>
            <a:pPr algn="ctr">
              <a:lnSpc>
                <a:spcPct val="107000"/>
              </a:lnSpc>
              <a:spcAft>
                <a:spcPts val="800"/>
              </a:spcAft>
              <a:buNone/>
              <a:tabLst>
                <a:tab pos="182563" algn="l"/>
                <a:tab pos="265113" algn="l"/>
              </a:tabLst>
            </a:pPr>
            <a:r>
              <a:rPr lang="he-IL" sz="3200" b="1" dirty="0">
                <a:solidFill>
                  <a:schemeClr val="tx2"/>
                </a:solidFill>
                <a:latin typeface="Calibri" panose="020F0502020204030204" pitchFamily="34" charset="0"/>
                <a:ea typeface="Calibri" panose="020F0502020204030204" pitchFamily="34" charset="0"/>
              </a:rPr>
              <a:t>האם צריך לתת הודעה מוקדמת כאשר ישנו חוזה עבודה לתקופה קצובה?</a:t>
            </a:r>
            <a:endParaRPr lang="en-US" sz="3200"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מצד אחד, חובת מתן הודעה מוקדמת לפיטורים לא קיימת במקרה של עובד המועסק לפי חוזה העסקה לתקופה קצובה, למרות שאי-חידוש החוזה לפיו הוא מועסק דינו כפיטורים - לפי הוראת סעיף 9 לחוק פיצויי פיטורים, שכן במקרה כזה הצדדים הסכימו מראש על מועד סיום חוזה העסקה ואין פיטורם </a:t>
            </a:r>
            <a:r>
              <a:rPr lang="he-IL" sz="1100" dirty="0">
                <a:effectLst/>
                <a:latin typeface="Calibri" panose="020F0502020204030204" pitchFamily="34" charset="0"/>
                <a:ea typeface="Calibri" panose="020F0502020204030204" pitchFamily="34" charset="0"/>
                <a:cs typeface="Arial" panose="020B0604020202020204" pitchFamily="34" charset="0"/>
              </a:rPr>
              <a:t>(תע"א (</a:t>
            </a:r>
            <a:r>
              <a:rPr lang="he-IL" sz="1100" dirty="0" err="1">
                <a:effectLst/>
                <a:latin typeface="Calibri" panose="020F0502020204030204" pitchFamily="34" charset="0"/>
                <a:ea typeface="Calibri" panose="020F0502020204030204" pitchFamily="34" charset="0"/>
                <a:cs typeface="Arial" panose="020B0604020202020204" pitchFamily="34" charset="0"/>
              </a:rPr>
              <a:t>נצ</a:t>
            </a:r>
            <a:r>
              <a:rPr lang="he-IL" sz="1100" dirty="0">
                <a:effectLst/>
                <a:latin typeface="Calibri" panose="020F0502020204030204" pitchFamily="34" charset="0"/>
                <a:ea typeface="Calibri" panose="020F0502020204030204" pitchFamily="34" charset="0"/>
                <a:cs typeface="Arial" panose="020B0604020202020204" pitchFamily="34" charset="0"/>
              </a:rPr>
              <a:t>') 1158/10 </a:t>
            </a:r>
            <a:r>
              <a:rPr lang="he-IL" sz="1100" dirty="0" err="1">
                <a:effectLst/>
                <a:latin typeface="Calibri" panose="020F0502020204030204" pitchFamily="34" charset="0"/>
                <a:ea typeface="Calibri" panose="020F0502020204030204" pitchFamily="34" charset="0"/>
                <a:cs typeface="Arial" panose="020B0604020202020204" pitchFamily="34" charset="0"/>
              </a:rPr>
              <a:t>תעא</a:t>
            </a:r>
            <a:r>
              <a:rPr lang="he-IL" sz="1100" dirty="0">
                <a:effectLst/>
                <a:latin typeface="Calibri" panose="020F0502020204030204" pitchFamily="34" charset="0"/>
                <a:ea typeface="Calibri" panose="020F0502020204030204" pitchFamily="34" charset="0"/>
                <a:cs typeface="Arial" panose="020B0604020202020204" pitchFamily="34" charset="0"/>
              </a:rPr>
              <a:t> (</a:t>
            </a:r>
            <a:r>
              <a:rPr lang="he-IL" sz="1100" dirty="0" err="1">
                <a:effectLst/>
                <a:latin typeface="Calibri" panose="020F0502020204030204" pitchFamily="34" charset="0"/>
                <a:ea typeface="Calibri" panose="020F0502020204030204" pitchFamily="34" charset="0"/>
                <a:cs typeface="Arial" panose="020B0604020202020204" pitchFamily="34" charset="0"/>
              </a:rPr>
              <a:t>נצ</a:t>
            </a:r>
            <a:r>
              <a:rPr lang="he-IL" sz="1100" dirty="0">
                <a:effectLst/>
                <a:latin typeface="Calibri" panose="020F0502020204030204" pitchFamily="34" charset="0"/>
                <a:ea typeface="Calibri" panose="020F0502020204030204" pitchFamily="34" charset="0"/>
                <a:cs typeface="Arial" panose="020B0604020202020204" pitchFamily="34" charset="0"/>
              </a:rPr>
              <a:t>') 1158-10</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אבו ואסל עבד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אלמועז</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עיריית נצרת</a:t>
            </a:r>
            <a:r>
              <a:rPr lang="en-US" sz="1100" dirty="0">
                <a:effectLst/>
                <a:latin typeface="Calibri" panose="020F0502020204030204" pitchFamily="34" charset="0"/>
                <a:ea typeface="Calibri" panose="020F0502020204030204" pitchFamily="34" charset="0"/>
                <a:cs typeface="Arial" panose="020B0604020202020204" pitchFamily="34" charset="0"/>
              </a:rPr>
              <a:t>17.4.12  </a:t>
            </a:r>
            <a:r>
              <a:rPr lang="he-IL" sz="1100" dirty="0">
                <a:effectLst/>
                <a:latin typeface="Calibri" panose="020F0502020204030204" pitchFamily="34" charset="0"/>
                <a:ea typeface="Calibri" panose="020F0502020204030204" pitchFamily="34" charset="0"/>
                <a:cs typeface="Arial" panose="020B0604020202020204" pitchFamily="34" charset="0"/>
              </a:rPr>
              <a:t>;  עב(ת"א) 6578/04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גוזאן</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יוליאן</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נ' הארגז-</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טכנופח</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תעשיות מתכת בע"מ</a:t>
            </a:r>
            <a:r>
              <a:rPr lang="en-US"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a:t>
            </a:r>
            <a:r>
              <a:rPr lang="en-US" sz="1100" dirty="0">
                <a:effectLst/>
                <a:latin typeface="Calibri" panose="020F0502020204030204" pitchFamily="34" charset="0"/>
                <a:ea typeface="Calibri" panose="020F0502020204030204" pitchFamily="34" charset="0"/>
                <a:cs typeface="Arial" panose="020B0604020202020204" pitchFamily="34" charset="0"/>
              </a:rPr>
              <a:t> 29.3.09 - </a:t>
            </a:r>
            <a:r>
              <a:rPr lang="he-IL" sz="1100" dirty="0">
                <a:effectLst/>
                <a:latin typeface="Calibri" panose="020F0502020204030204" pitchFamily="34" charset="0"/>
                <a:ea typeface="Calibri" panose="020F0502020204030204" pitchFamily="34" charset="0"/>
                <a:cs typeface="Arial" panose="020B0604020202020204" pitchFamily="34" charset="0"/>
              </a:rPr>
              <a:t>ערעור שהוגש על פסק הדין נמחק בהסכמת הצדדים].</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מצד שני, 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אורי פרייס</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1100" dirty="0">
                <a:effectLst/>
                <a:latin typeface="Calibri" panose="020F0502020204030204" pitchFamily="34" charset="0"/>
                <a:ea typeface="Calibri" panose="020F0502020204030204" pitchFamily="34" charset="0"/>
                <a:cs typeface="Arial" panose="020B0604020202020204" pitchFamily="34" charset="0"/>
              </a:rPr>
              <a:t>[</a:t>
            </a:r>
            <a:r>
              <a:rPr lang="he-IL" sz="1100" dirty="0" err="1">
                <a:effectLst/>
                <a:latin typeface="Calibri" panose="020F0502020204030204" pitchFamily="34" charset="0"/>
                <a:ea typeface="Calibri" panose="020F0502020204030204" pitchFamily="34" charset="0"/>
                <a:cs typeface="Arial" panose="020B0604020202020204" pitchFamily="34" charset="0"/>
              </a:rPr>
              <a:t>עע</a:t>
            </a:r>
            <a:r>
              <a:rPr lang="he-IL" sz="1100" dirty="0">
                <a:effectLst/>
                <a:latin typeface="Calibri" panose="020F0502020204030204" pitchFamily="34" charset="0"/>
                <a:ea typeface="Calibri" panose="020F0502020204030204" pitchFamily="34" charset="0"/>
                <a:cs typeface="Arial" panose="020B0604020202020204" pitchFamily="34" charset="0"/>
              </a:rPr>
              <a:t> 14122-07-10 מכללת רמת גן</a:t>
            </a:r>
            <a:r>
              <a:rPr lang="en-US" sz="1100" dirty="0">
                <a:effectLst/>
                <a:latin typeface="Calibri" panose="020F0502020204030204" pitchFamily="34" charset="0"/>
                <a:ea typeface="Calibri" panose="020F0502020204030204" pitchFamily="34" charset="0"/>
                <a:cs typeface="Arial" panose="020B0604020202020204" pitchFamily="34" charset="0"/>
              </a:rPr>
              <a:t> – </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אורי פרייס, עו"ד</a:t>
            </a:r>
            <a:r>
              <a:rPr lang="en-US" sz="1100" dirty="0">
                <a:effectLst/>
                <a:latin typeface="Calibri" panose="020F0502020204030204" pitchFamily="34" charset="0"/>
                <a:ea typeface="Calibri" panose="020F0502020204030204" pitchFamily="34" charset="0"/>
                <a:cs typeface="Arial" panose="020B0604020202020204" pitchFamily="34" charset="0"/>
              </a:rPr>
              <a:t>  13.9.12; </a:t>
            </a:r>
            <a:r>
              <a:rPr lang="he-IL" sz="1100" dirty="0">
                <a:effectLst/>
                <a:latin typeface="Calibri" panose="020F0502020204030204" pitchFamily="34" charset="0"/>
                <a:ea typeface="Calibri" panose="020F0502020204030204" pitchFamily="34" charset="0"/>
                <a:cs typeface="Arial" panose="020B0604020202020204" pitchFamily="34" charset="0"/>
              </a:rPr>
              <a:t>ראו גם </a:t>
            </a:r>
            <a:r>
              <a:rPr lang="he-IL" sz="1100" dirty="0" err="1">
                <a:effectLst/>
                <a:latin typeface="Calibri" panose="020F0502020204030204" pitchFamily="34" charset="0"/>
                <a:ea typeface="Calibri" panose="020F0502020204030204" pitchFamily="34" charset="0"/>
                <a:cs typeface="Arial" panose="020B0604020202020204" pitchFamily="34" charset="0"/>
              </a:rPr>
              <a:t>עע</a:t>
            </a:r>
            <a:r>
              <a:rPr lang="he-IL" sz="1100" dirty="0">
                <a:effectLst/>
                <a:latin typeface="Calibri" panose="020F0502020204030204" pitchFamily="34" charset="0"/>
                <a:ea typeface="Calibri" panose="020F0502020204030204" pitchFamily="34" charset="0"/>
                <a:cs typeface="Arial" panose="020B0604020202020204" pitchFamily="34" charset="0"/>
              </a:rPr>
              <a:t> 1027/01 </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יוסי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גוטרמן</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נ' המכללה האקדמית עמק יזרעאל</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he-IL" sz="1100" dirty="0" err="1">
                <a:effectLst/>
                <a:latin typeface="Calibri" panose="020F0502020204030204" pitchFamily="34" charset="0"/>
                <a:ea typeface="Calibri" panose="020F0502020204030204" pitchFamily="34" charset="0"/>
                <a:cs typeface="Arial" panose="020B0604020202020204" pitchFamily="34" charset="0"/>
              </a:rPr>
              <a:t>פד"ע</a:t>
            </a:r>
            <a:r>
              <a:rPr lang="he-IL" sz="1100" dirty="0">
                <a:effectLst/>
                <a:latin typeface="Calibri" panose="020F0502020204030204" pitchFamily="34" charset="0"/>
                <a:ea typeface="Calibri" panose="020F0502020204030204" pitchFamily="34" charset="0"/>
                <a:cs typeface="Arial" panose="020B0604020202020204" pitchFamily="34" charset="0"/>
              </a:rPr>
              <a:t> לח 448 ; </a:t>
            </a:r>
            <a:r>
              <a:rPr lang="he-IL" sz="1100" dirty="0" err="1">
                <a:effectLst/>
                <a:latin typeface="Calibri" panose="020F0502020204030204" pitchFamily="34" charset="0"/>
                <a:ea typeface="Calibri" panose="020F0502020204030204" pitchFamily="34" charset="0"/>
                <a:cs typeface="Arial" panose="020B0604020202020204" pitchFamily="34" charset="0"/>
              </a:rPr>
              <a:t>תעא</a:t>
            </a:r>
            <a:r>
              <a:rPr lang="he-IL" sz="1100" dirty="0">
                <a:effectLst/>
                <a:latin typeface="Calibri" panose="020F0502020204030204" pitchFamily="34" charset="0"/>
                <a:ea typeface="Calibri" panose="020F0502020204030204" pitchFamily="34" charset="0"/>
                <a:cs typeface="Arial" panose="020B0604020202020204" pitchFamily="34" charset="0"/>
              </a:rPr>
              <a:t> (</a:t>
            </a:r>
            <a:r>
              <a:rPr lang="he-IL" sz="1100" dirty="0" err="1">
                <a:effectLst/>
                <a:latin typeface="Calibri" panose="020F0502020204030204" pitchFamily="34" charset="0"/>
                <a:ea typeface="Calibri" panose="020F0502020204030204" pitchFamily="34" charset="0"/>
                <a:cs typeface="Arial" panose="020B0604020202020204" pitchFamily="34" charset="0"/>
              </a:rPr>
              <a:t>נצ</a:t>
            </a:r>
            <a:r>
              <a:rPr lang="he-IL" sz="1100" dirty="0">
                <a:effectLst/>
                <a:latin typeface="Calibri" panose="020F0502020204030204" pitchFamily="34" charset="0"/>
                <a:ea typeface="Calibri" panose="020F0502020204030204" pitchFamily="34" charset="0"/>
                <a:cs typeface="Arial" panose="020B0604020202020204" pitchFamily="34" charset="0"/>
              </a:rPr>
              <a:t>') 1158-10</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אבו ואסל עבד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אלמועז</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עיריית נצרת</a:t>
            </a:r>
            <a:r>
              <a:rPr lang="en-US" sz="1100" dirty="0">
                <a:effectLst/>
                <a:latin typeface="Calibri" panose="020F0502020204030204" pitchFamily="34" charset="0"/>
                <a:ea typeface="Calibri" panose="020F0502020204030204" pitchFamily="34" charset="0"/>
                <a:cs typeface="Arial" panose="020B0604020202020204" pitchFamily="34" charset="0"/>
              </a:rPr>
              <a:t> [17.4.12 </a:t>
            </a:r>
            <a:r>
              <a:rPr lang="en-US" sz="11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נפסק כי מקום שהמסגרת בה מתקיים החוזה לתקופה קצובה מחזיקה </a:t>
            </a:r>
            <a:r>
              <a:rPr lang="he-IL" sz="2000" b="1" dirty="0">
                <a:effectLst/>
                <a:latin typeface="Arial" panose="020B0604020202020204" pitchFamily="34" charset="0"/>
                <a:ea typeface="Calibri" panose="020F0502020204030204" pitchFamily="34" charset="0"/>
                <a:cs typeface="Arial" panose="020B0604020202020204" pitchFamily="34" charset="0"/>
              </a:rPr>
              <a:t>בתוכה אפשרות ליצירת קשר מתמשך, בין לקביעות ובין להארכת החוזה מעת לעת, ח</a:t>
            </a:r>
            <a:r>
              <a:rPr lang="he-IL" sz="2000" dirty="0">
                <a:effectLst/>
                <a:latin typeface="Arial" panose="020B0604020202020204" pitchFamily="34" charset="0"/>
                <a:ea typeface="Calibri" panose="020F0502020204030204" pitchFamily="34" charset="0"/>
                <a:cs typeface="Arial" panose="020B0604020202020204" pitchFamily="34" charset="0"/>
              </a:rPr>
              <a:t>ייב המעסיק במתן הודעה מראש לעובד על כוונתו שלא להאריך עוד את ההתקשרות עמו</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5"/>
          <a:stretch>
            <a:fillRect/>
          </a:stretch>
        </p:blipFill>
        <p:spPr>
          <a:xfrm>
            <a:off x="0" y="-60960"/>
            <a:ext cx="12192000" cy="1450848"/>
          </a:xfrm>
          <a:prstGeom prst="rect">
            <a:avLst/>
          </a:prstGeom>
        </p:spPr>
      </p:pic>
    </p:spTree>
    <p:extLst>
      <p:ext uri="{BB962C8B-B14F-4D97-AF65-F5344CB8AC3E}">
        <p14:creationId xmlns:p14="http://schemas.microsoft.com/office/powerpoint/2010/main" val="2128662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4892040"/>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יש חובה לתת הודעה מוקדמת לעובד ביציאה לפרישה?</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אין חובה - כאשר מדובר ביציאה לקצבה בגיל הפרישה המקובל, </a:t>
            </a:r>
            <a:r>
              <a:rPr lang="he-IL" sz="2400" b="1" dirty="0">
                <a:effectLst/>
                <a:latin typeface="Calibri" panose="020F0502020204030204" pitchFamily="34" charset="0"/>
                <a:ea typeface="Calibri" panose="020F0502020204030204" pitchFamily="34" charset="0"/>
                <a:cs typeface="Arial" panose="020B0604020202020204" pitchFamily="34" charset="0"/>
              </a:rPr>
              <a:t>בתאריך שנקבע מראש</a:t>
            </a:r>
            <a:r>
              <a:rPr lang="he-IL" sz="2400" dirty="0">
                <a:effectLst/>
                <a:latin typeface="Calibri" panose="020F0502020204030204" pitchFamily="34" charset="0"/>
                <a:ea typeface="Calibri" panose="020F0502020204030204" pitchFamily="34" charset="0"/>
                <a:cs typeface="Arial" panose="020B0604020202020204" pitchFamily="34" charset="0"/>
              </a:rPr>
              <a:t>, יש לראות את הצדדים </a:t>
            </a:r>
            <a:r>
              <a:rPr lang="he-IL" sz="2400" b="1" dirty="0">
                <a:effectLst/>
                <a:latin typeface="Calibri" panose="020F0502020204030204" pitchFamily="34" charset="0"/>
                <a:ea typeface="Calibri" panose="020F0502020204030204" pitchFamily="34" charset="0"/>
                <a:cs typeface="Arial" panose="020B0604020202020204" pitchFamily="34" charset="0"/>
              </a:rPr>
              <a:t>ככאלו שהסכימו על מועד סיום חוזה העסקה ולא חלה עליהן </a:t>
            </a:r>
            <a:r>
              <a:rPr lang="he-IL" sz="2400" dirty="0">
                <a:effectLst/>
                <a:latin typeface="Calibri" panose="020F0502020204030204" pitchFamily="34" charset="0"/>
                <a:ea typeface="Calibri" panose="020F0502020204030204" pitchFamily="34" charset="0"/>
                <a:cs typeface="Arial" panose="020B0604020202020204" pitchFamily="34" charset="0"/>
              </a:rPr>
              <a:t>חובת מתן הודעה מוקדמת </a:t>
            </a:r>
            <a:r>
              <a:rPr lang="he-IL"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לז</a:t>
            </a:r>
            <a:r>
              <a:rPr lang="he-IL" sz="1200" dirty="0">
                <a:effectLst/>
                <a:latin typeface="Calibri" panose="020F0502020204030204" pitchFamily="34" charset="0"/>
                <a:ea typeface="Calibri" panose="020F0502020204030204" pitchFamily="34" charset="0"/>
                <a:cs typeface="Arial" panose="020B0604020202020204" pitchFamily="34" charset="0"/>
              </a:rPr>
              <a:t>/3-78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עיריית רמת גן נ' שלמה מינץ</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ט, 23; ראו גם: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מד/3-18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יעקב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גקט</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ואח' נ' מקורות בינוי ופיתוח בע"מ</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טו 294].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עם זאת, יתכן שחל כרסום בהלכה זו לאור פסיקת בית הדין הארצי לעבודה בעניין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ליבי </a:t>
            </a:r>
            <a:r>
              <a:rPr lang="he-IL" sz="2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וינברגר</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err="1">
                <a:effectLst/>
                <a:latin typeface="Calibri" panose="020F0502020204030204" pitchFamily="34" charset="0"/>
                <a:ea typeface="Calibri" panose="020F0502020204030204" pitchFamily="34" charset="0"/>
                <a:cs typeface="Arial" panose="020B0604020202020204" pitchFamily="34" charset="0"/>
              </a:rPr>
              <a:t>עעא</a:t>
            </a:r>
            <a:r>
              <a:rPr lang="he-IL" sz="1200" dirty="0">
                <a:effectLst/>
                <a:latin typeface="Calibri" panose="020F0502020204030204" pitchFamily="34" charset="0"/>
                <a:ea typeface="Calibri" panose="020F0502020204030204" pitchFamily="34" charset="0"/>
                <a:cs typeface="Arial" panose="020B0604020202020204" pitchFamily="34" charset="0"/>
              </a:rPr>
              <a:t> (ארצי) 209-10</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ליבי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וינברגר</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נ' אוניברסיטת בר-אילן</a:t>
            </a:r>
            <a:r>
              <a:rPr lang="en-US" sz="1200" dirty="0">
                <a:effectLst/>
                <a:latin typeface="Calibri" panose="020F0502020204030204" pitchFamily="34" charset="0"/>
                <a:ea typeface="Calibri" panose="020F0502020204030204" pitchFamily="34" charset="0"/>
                <a:cs typeface="Arial" panose="020B0604020202020204" pitchFamily="34" charset="0"/>
              </a:rPr>
              <a:t>[6.12.12 </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a:effectLst/>
                <a:latin typeface="Arial" panose="020B0604020202020204" pitchFamily="34" charset="0"/>
                <a:ea typeface="Calibri" panose="020F0502020204030204" pitchFamily="34" charset="0"/>
                <a:cs typeface="Arial" panose="020B0604020202020204" pitchFamily="34" charset="0"/>
              </a:rPr>
              <a:t> </a:t>
            </a:r>
            <a:r>
              <a:rPr lang="he-IL" sz="2400" dirty="0">
                <a:effectLst/>
                <a:latin typeface="Arial" panose="020B0604020202020204" pitchFamily="34" charset="0"/>
                <a:ea typeface="Calibri" panose="020F0502020204030204" pitchFamily="34" charset="0"/>
                <a:cs typeface="Arial" panose="020B0604020202020204" pitchFamily="34" charset="0"/>
              </a:rPr>
              <a:t>לפיה - ככל שהעובד מבקש להמשיך ולעבוד לאחר גיל 67, מחויב המעסיק לבחון זאת באופן ענייני ועל בסיס אינדיבידואלי, קרי - סיום יחסי העבודה בהגיע לגיל פרישה אינו בהכרח אוטומטי</a:t>
            </a:r>
            <a:r>
              <a:rPr lang="en-US" sz="2400" dirty="0">
                <a:effectLst/>
                <a:latin typeface="Calibri" panose="020F0502020204030204" pitchFamily="34" charset="0"/>
                <a:ea typeface="Calibri" panose="020F0502020204030204" pitchFamily="34" charset="0"/>
                <a:cs typeface="Arial" panose="020B0604020202020204" pitchFamily="34" charset="0"/>
              </a:rPr>
              <a:t>.</a:t>
            </a: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5"/>
          <a:stretch>
            <a:fillRect/>
          </a:stretch>
        </p:blipFill>
        <p:spPr>
          <a:xfrm>
            <a:off x="0" y="-60960"/>
            <a:ext cx="12192000" cy="1450848"/>
          </a:xfrm>
          <a:prstGeom prst="rect">
            <a:avLst/>
          </a:prstGeom>
        </p:spPr>
      </p:pic>
    </p:spTree>
    <p:extLst>
      <p:ext uri="{BB962C8B-B14F-4D97-AF65-F5344CB8AC3E}">
        <p14:creationId xmlns:p14="http://schemas.microsoft.com/office/powerpoint/2010/main" val="1360694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עובד זר - מטפל סיעודי, שמעסיקו נפטר, זכאי לתמורת הודעה מוקדמת מהעיזבון?</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מחד העובד לא פוטר כביכול.</a:t>
            </a:r>
          </a:p>
          <a:p>
            <a:pPr algn="r" rtl="1">
              <a:lnSpc>
                <a:spcPct val="100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מנגד, 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אלנה זכריה</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1100" dirty="0">
                <a:effectLst/>
                <a:latin typeface="Calibri" panose="020F0502020204030204" pitchFamily="34" charset="0"/>
                <a:ea typeface="Calibri" panose="020F0502020204030204" pitchFamily="34" charset="0"/>
                <a:cs typeface="Arial" panose="020B0604020202020204" pitchFamily="34" charset="0"/>
              </a:rPr>
              <a:t>ע"ע (ארצי) 1267/04 </a:t>
            </a:r>
            <a:r>
              <a:rPr lang="he-IL" sz="11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אלנה זכריה נ' עזבון המנוחה ליזה </a:t>
            </a:r>
            <a:r>
              <a:rPr lang="he-IL" sz="11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קימלמן</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he-IL" sz="1100" dirty="0">
                <a:effectLst/>
                <a:latin typeface="Calibri" panose="020F0502020204030204" pitchFamily="34" charset="0"/>
                <a:ea typeface="Calibri" panose="020F0502020204030204" pitchFamily="34" charset="0"/>
                <a:cs typeface="Arial" panose="020B0604020202020204" pitchFamily="34" charset="0"/>
              </a:rPr>
              <a:t> 31.12.06] </a:t>
            </a:r>
            <a:r>
              <a:rPr lang="he-IL" sz="2000" dirty="0">
                <a:effectLst/>
                <a:latin typeface="Calibri" panose="020F0502020204030204" pitchFamily="34" charset="0"/>
                <a:ea typeface="Calibri" panose="020F0502020204030204" pitchFamily="34" charset="0"/>
                <a:cs typeface="Arial" panose="020B0604020202020204" pitchFamily="34" charset="0"/>
              </a:rPr>
              <a:t> שעסק בתביעת עובדת סיעודית זרה, שמעסיקתה נפטרה, נקבע שיש לזכות את העובדת בתמורת הודעה מוקדמת היות ויש ליתן לחוק הודעה מוקדמת פרשנות תכליתית להגשמת מטרתו</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0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הוטעם כי העובדת, שטיפלה במנוחה והתגוררה בביתה, נדרשה למחרת פטירתה להתפנות ממקום מגוריה - בית המנוחה, </a:t>
            </a:r>
            <a:r>
              <a:rPr lang="he-IL" sz="2000" b="1" dirty="0">
                <a:effectLst/>
                <a:latin typeface="Calibri" panose="020F0502020204030204" pitchFamily="34" charset="0"/>
                <a:ea typeface="Calibri" panose="020F0502020204030204" pitchFamily="34" charset="0"/>
                <a:cs typeface="Arial" panose="020B0604020202020204" pitchFamily="34" charset="0"/>
              </a:rPr>
              <a:t>ללא התרעה מוקדמת ומבלי שסופקה לה "רשת בטחון" לצורכי קיום מינימאליים. </a:t>
            </a:r>
          </a:p>
          <a:p>
            <a:pPr algn="r" rtl="1">
              <a:lnSpc>
                <a:spcPct val="100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התנהלות זו, כפי שציין בית הדין אינה </a:t>
            </a:r>
            <a:r>
              <a:rPr lang="he-IL" sz="2000" b="1" dirty="0">
                <a:effectLst/>
                <a:latin typeface="Calibri" panose="020F0502020204030204" pitchFamily="34" charset="0"/>
                <a:ea typeface="Calibri" panose="020F0502020204030204" pitchFamily="34" charset="0"/>
                <a:cs typeface="Arial" panose="020B0604020202020204" pitchFamily="34" charset="0"/>
              </a:rPr>
              <a:t>מתיישבת עם תכלית מתן הודעה מוקדמת ועם חובת ההגינות ותום הלב </a:t>
            </a:r>
            <a:r>
              <a:rPr lang="he-IL" sz="2000" dirty="0">
                <a:effectLst/>
                <a:latin typeface="Calibri" panose="020F0502020204030204" pitchFamily="34" charset="0"/>
                <a:ea typeface="Calibri" panose="020F0502020204030204" pitchFamily="34" charset="0"/>
                <a:cs typeface="Arial" panose="020B0604020202020204" pitchFamily="34" charset="0"/>
              </a:rPr>
              <a:t>ביחסי עבודה, ומשהתרחשה, קמה לעובדת ההגנה הקבועה בחוק. </a:t>
            </a:r>
          </a:p>
          <a:p>
            <a:pPr algn="r" rtl="1">
              <a:lnSpc>
                <a:spcPct val="100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בית הדין ציין כי הוא הדין בדרך כלל, ועל </a:t>
            </a:r>
            <a:r>
              <a:rPr lang="he-IL" sz="2000" b="1" dirty="0">
                <a:effectLst/>
                <a:latin typeface="Calibri" panose="020F0502020204030204" pitchFamily="34" charset="0"/>
                <a:ea typeface="Calibri" panose="020F0502020204030204" pitchFamily="34" charset="0"/>
                <a:cs typeface="Arial" panose="020B0604020202020204" pitchFamily="34" charset="0"/>
              </a:rPr>
              <a:t>אחת כמה וכמה שעה שמדובר בעובד זר</a:t>
            </a:r>
            <a:r>
              <a:rPr lang="en-US" sz="2000" b="1" dirty="0">
                <a:effectLst/>
                <a:latin typeface="Calibri" panose="020F0502020204030204" pitchFamily="34" charset="0"/>
                <a:ea typeface="Calibri" panose="020F0502020204030204" pitchFamily="34" charset="0"/>
                <a:cs typeface="Arial" panose="020B0604020202020204" pitchFamily="34" charset="0"/>
              </a:rPr>
              <a:t>.</a:t>
            </a:r>
            <a:endParaRPr lang="he-IL" sz="24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934883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בתקופת הודעה מוקדמת מתקיימים יחסי עבודה בפועל?</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התשובה חיובית -  בפרק הזמן שבין מסירת ההודעה המוקדמת לבין היום הנקוב בהודעה לכניסתה לתוקף, או בכל יום אחר שבו נותקו היחסים בפועל - נמשכים יחסי העבודה לכל דבר ועניין [</a:t>
            </a:r>
            <a:r>
              <a:rPr lang="he-IL" sz="2400" dirty="0" err="1">
                <a:effectLst/>
                <a:latin typeface="Calibri" panose="020F0502020204030204" pitchFamily="34" charset="0"/>
                <a:ea typeface="Calibri" panose="020F0502020204030204" pitchFamily="34" charset="0"/>
                <a:cs typeface="Arial" panose="020B0604020202020204" pitchFamily="34" charset="0"/>
              </a:rPr>
              <a:t>דב"ע</a:t>
            </a:r>
            <a:r>
              <a:rPr lang="he-IL" sz="2400" dirty="0">
                <a:effectLst/>
                <a:latin typeface="Calibri" panose="020F0502020204030204" pitchFamily="34" charset="0"/>
                <a:ea typeface="Calibri" panose="020F0502020204030204" pitchFamily="34" charset="0"/>
                <a:cs typeface="Arial" panose="020B0604020202020204" pitchFamily="34" charset="0"/>
              </a:rPr>
              <a:t> מג/3-113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עירית ראשון לציון נ' לונה </a:t>
            </a:r>
            <a:r>
              <a:rPr lang="he-IL" sz="2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אמסלם</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פד"ע</a:t>
            </a:r>
            <a:r>
              <a:rPr lang="he-IL" sz="2400" dirty="0">
                <a:effectLst/>
                <a:latin typeface="Calibri" panose="020F0502020204030204" pitchFamily="34" charset="0"/>
                <a:ea typeface="Calibri" panose="020F0502020204030204" pitchFamily="34" charset="0"/>
                <a:cs typeface="Arial" panose="020B0604020202020204" pitchFamily="34" charset="0"/>
              </a:rPr>
              <a:t> טו(1) 250].</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לפיכך, נפסק כי במצג מצד המעסיקה בפני המפקחת על חוק עבודת נשים, כי העובדת עבדה פחות מ- 6 חודשים רצופים, מבלי לכלול את תקופת ההודעה מוקדמת,  נתפסה היא לטעות בתום-לב בהצגת העובדות, בכך שסברה שאין להביא בחשבון את ימי ההודעה המוקדמת שצוינו בהודעה, ימים שבסיומם העובדת הייתה משלימה 6 חודשי עבודה רצופים, באופן שפיטוריה היו מחייבים קבלת היתר</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20719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6E3275-EC55-4689-AE01-54160FB66D72}"/>
              </a:ext>
            </a:extLst>
          </p:cNvPr>
          <p:cNvSpPr>
            <a:spLocks noGrp="1"/>
          </p:cNvSpPr>
          <p:nvPr>
            <p:ph type="ctrTitle"/>
          </p:nvPr>
        </p:nvSpPr>
        <p:spPr>
          <a:xfrm>
            <a:off x="1524000" y="1122362"/>
            <a:ext cx="9144000" cy="2133599"/>
          </a:xfrm>
        </p:spPr>
        <p:txBody>
          <a:bodyPr>
            <a:normAutofit fontScale="90000"/>
          </a:bodyPr>
          <a:lstStyle/>
          <a:p>
            <a:pPr rtl="1">
              <a:lnSpc>
                <a:spcPct val="107000"/>
              </a:lnSpc>
              <a:spcAft>
                <a:spcPts val="800"/>
              </a:spcAft>
            </a:pPr>
            <a:br>
              <a:rPr lang="he-IL" sz="60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r>
              <a:rPr lang="he-IL" sz="60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חוק הודעה מוקדמת</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he-IL" dirty="0"/>
          </a:p>
        </p:txBody>
      </p:sp>
      <p:sp>
        <p:nvSpPr>
          <p:cNvPr id="3" name="כותרת משנה 2">
            <a:extLst>
              <a:ext uri="{FF2B5EF4-FFF2-40B4-BE49-F238E27FC236}">
                <a16:creationId xmlns:a16="http://schemas.microsoft.com/office/drawing/2014/main" id="{AEC6EA6E-DE51-4ADB-B4D7-8910BFB29997}"/>
              </a:ext>
            </a:extLst>
          </p:cNvPr>
          <p:cNvSpPr>
            <a:spLocks noGrp="1"/>
          </p:cNvSpPr>
          <p:nvPr>
            <p:ph type="subTitle" idx="1"/>
          </p:nvPr>
        </p:nvSpPr>
        <p:spPr/>
        <p:txBody>
          <a:bodyPr/>
          <a:lstStyle/>
          <a:p>
            <a:pPr algn="r" rtl="1">
              <a:lnSpc>
                <a:spcPct val="107000"/>
              </a:lnSpc>
              <a:spcAft>
                <a:spcPts val="800"/>
              </a:spcAft>
            </a:pPr>
            <a:r>
              <a:rPr lang="he-IL" b="1" dirty="0">
                <a:effectLst/>
                <a:latin typeface="Calibri" panose="020F0502020204030204" pitchFamily="34" charset="0"/>
                <a:ea typeface="Calibri" panose="020F0502020204030204" pitchFamily="34" charset="0"/>
                <a:cs typeface="Arial" panose="020B0604020202020204" pitchFamily="34" charset="0"/>
              </a:rPr>
              <a:t>החל משנת 2001 נושא "ההודעה המוקדמת" מוסדר בדבר חקיקה ספציפי, הוא חוק הודעה מוקדמת לפיטורים, תשס"א-2001</a:t>
            </a:r>
            <a:r>
              <a:rPr lang="en-US" sz="2400" b="1"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4" name="תמונה 3">
            <a:extLst>
              <a:ext uri="{FF2B5EF4-FFF2-40B4-BE49-F238E27FC236}">
                <a16:creationId xmlns:a16="http://schemas.microsoft.com/office/drawing/2014/main" id="{D893D298-B415-4622-9342-0A656EF3E527}"/>
              </a:ext>
            </a:extLst>
          </p:cNvPr>
          <p:cNvPicPr>
            <a:picLocks noChangeAspect="1"/>
          </p:cNvPicPr>
          <p:nvPr/>
        </p:nvPicPr>
        <p:blipFill>
          <a:blip r:embed="rId2"/>
          <a:stretch>
            <a:fillRect/>
          </a:stretch>
        </p:blipFill>
        <p:spPr>
          <a:xfrm>
            <a:off x="0" y="0"/>
            <a:ext cx="12192000" cy="1450848"/>
          </a:xfrm>
          <a:prstGeom prst="rect">
            <a:avLst/>
          </a:prstGeom>
        </p:spPr>
      </p:pic>
    </p:spTree>
    <p:extLst>
      <p:ext uri="{BB962C8B-B14F-4D97-AF65-F5344CB8AC3E}">
        <p14:creationId xmlns:p14="http://schemas.microsoft.com/office/powerpoint/2010/main" val="19107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המשך - האם בתקופת הודעה מוקדמת מתקיימים יחסי עבודה בפועל?</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Arial" panose="020B0604020202020204" pitchFamily="34" charset="0"/>
                <a:ea typeface="Calibri" panose="020F0502020204030204" pitchFamily="34" charset="0"/>
                <a:cs typeface="Arial" panose="020B0604020202020204" pitchFamily="34" charset="0"/>
              </a:rPr>
              <a:t>בהתאם גם לכך - עובד שלא קיבל הודעה מוקדמת ובשל כך לא השלים שנת עבודה המזכה בתשלום דמי הבראה יהא זכאי לתשלום פיצויים בגין דמי הבראה </a:t>
            </a:r>
            <a:r>
              <a:rPr lang="he-IL" sz="1400" dirty="0">
                <a:effectLst/>
                <a:latin typeface="Arial" panose="020B0604020202020204" pitchFamily="34" charset="0"/>
                <a:ea typeface="Calibri" panose="020F0502020204030204" pitchFamily="34" charset="0"/>
                <a:cs typeface="Arial" panose="020B0604020202020204" pitchFamily="34" charset="0"/>
              </a:rPr>
              <a:t>[</a:t>
            </a:r>
            <a:r>
              <a:rPr lang="he-IL" sz="1400" dirty="0" err="1">
                <a:effectLst/>
                <a:latin typeface="Arial" panose="020B0604020202020204" pitchFamily="34" charset="0"/>
                <a:ea typeface="Calibri" panose="020F0502020204030204" pitchFamily="34" charset="0"/>
                <a:cs typeface="Arial" panose="020B0604020202020204" pitchFamily="34" charset="0"/>
              </a:rPr>
              <a:t>עע</a:t>
            </a:r>
            <a:r>
              <a:rPr lang="he-IL" sz="1400" dirty="0">
                <a:effectLst/>
                <a:latin typeface="Arial" panose="020B0604020202020204" pitchFamily="34" charset="0"/>
                <a:ea typeface="Calibri" panose="020F0502020204030204" pitchFamily="34" charset="0"/>
                <a:cs typeface="Arial" panose="020B0604020202020204" pitchFamily="34" charset="0"/>
              </a:rPr>
              <a:t> 122/03 </a:t>
            </a:r>
            <a:r>
              <a:rPr lang="he-IL" sz="1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אבנר וקסמן נ' "</a:t>
            </a:r>
            <a:r>
              <a:rPr lang="he-IL" sz="140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אי.טי.סי</a:t>
            </a:r>
            <a:r>
              <a:rPr lang="he-IL" sz="1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 24 מסביב לשעון</a:t>
            </a:r>
            <a:r>
              <a:rPr lang="en-US" sz="1400" dirty="0">
                <a:effectLst/>
                <a:latin typeface="Arial" panose="020B0604020202020204" pitchFamily="34" charset="0"/>
                <a:ea typeface="Calibri" panose="020F0502020204030204" pitchFamily="34" charset="0"/>
                <a:cs typeface="Arial" panose="020B0604020202020204" pitchFamily="34" charset="0"/>
              </a:rPr>
              <a:t> 7.1.07</a:t>
            </a:r>
            <a:r>
              <a:rPr lang="he-IL" sz="1400" dirty="0">
                <a:effectLst/>
                <a:latin typeface="Arial" panose="020B0604020202020204" pitchFamily="34" charset="0"/>
                <a:ea typeface="Calibri" panose="020F0502020204030204" pitchFamily="34" charset="0"/>
                <a:cs typeface="Arial" panose="020B0604020202020204" pitchFamily="34" charset="0"/>
              </a:rPr>
              <a:t>].</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Arial" panose="020B0604020202020204" pitchFamily="34" charset="0"/>
                <a:ea typeface="Calibri" panose="020F0502020204030204" pitchFamily="34" charset="0"/>
                <a:cs typeface="Arial" panose="020B0604020202020204" pitchFamily="34" charset="0"/>
              </a:rPr>
              <a:t>עם זאת, ספק אם האמור חל אם העובד המעסיק ויתר על עבודת העובד בתקופת  ההודעה המוקדמת, תוך תשלום תמורת הודעה מוקדמת.</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277592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שעובד לא עובד בתקופת הודעה מוקדמת שהוענקה לו, האם הוא זכאי לתשלום הודעה מוקדמת?</a:t>
            </a:r>
          </a:p>
          <a:p>
            <a:pPr marL="0" indent="0" algn="r" rtl="1">
              <a:lnSpc>
                <a:spcPct val="107000"/>
              </a:lnSpc>
              <a:spcAft>
                <a:spcPts val="800"/>
              </a:spcAft>
              <a:buNone/>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עובד כזה יפסיד זכאותו לתמורת הודעה מוקדמת.</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גם אם הימנעותו מעבודה במהלך תקופת ההודעה נבעה בשל סגר ולא בשל סירובו לעבוד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[נו/3-283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עוף טנא תעשיות 1991 בע"מ נ' אחמד עומר סעיד</a:t>
            </a:r>
            <a:r>
              <a:rPr lang="en-US" sz="1200" dirty="0">
                <a:effectLst/>
                <a:latin typeface="Calibri" panose="020F0502020204030204" pitchFamily="34" charset="0"/>
                <a:ea typeface="Calibri" panose="020F0502020204030204" pitchFamily="34" charset="0"/>
                <a:cs typeface="Arial" panose="020B0604020202020204" pitchFamily="34" charset="0"/>
              </a:rPr>
              <a:t>[29.10.96 </a:t>
            </a: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769528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גם עובד המתפטר בדין מפוטר לפי חוק פיצויי פיטורים צריך לתת הודעה מוקדמת טרם התפטרות</a:t>
            </a:r>
            <a:r>
              <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400" dirty="0">
                <a:effectLst/>
                <a:latin typeface="Calibri" panose="020F0502020204030204" pitchFamily="34" charset="0"/>
                <a:ea typeface="Calibri" panose="020F0502020204030204" pitchFamily="34" charset="0"/>
                <a:cs typeface="Arial" panose="020B0604020202020204" pitchFamily="34" charset="0"/>
              </a:rPr>
              <a:t>בעבר, כלל, תשובה חיובית. כך בעניין העובד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עסיס ינון</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נד/3-223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עסיס ינון נ' גילה שטרית</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a:effectLst/>
                <a:latin typeface="Calibri" panose="020F0502020204030204" pitchFamily="34" charset="0"/>
                <a:ea typeface="Calibri" panose="020F0502020204030204" pitchFamily="34" charset="0"/>
                <a:cs typeface="Arial" panose="020B0604020202020204" pitchFamily="34" charset="0"/>
              </a:rPr>
              <a:t>(בן אבו), 9.4.95] </a:t>
            </a:r>
            <a:r>
              <a:rPr lang="he-IL" sz="2400" dirty="0">
                <a:effectLst/>
                <a:latin typeface="Calibri" panose="020F0502020204030204" pitchFamily="34" charset="0"/>
                <a:ea typeface="Calibri" panose="020F0502020204030204" pitchFamily="34" charset="0"/>
                <a:cs typeface="Arial" panose="020B0604020202020204" pitchFamily="34" charset="0"/>
              </a:rPr>
              <a:t>נפסק כי התפטרות בנסיבות של עבודה בשכר נמוך משכר מינימום, מזכה בפיצויי פיטורים, אולם אינה פוטרת את העובד ממתן הודעה מוקדמת להתפטרות.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מנגד, ספק אם הלכה זו חלה לאור הוראת סעיף 10 לחוק הודעה מוקדמת הקובעת שיש נסיבות שאין לתת הודעה מוקדמת.</a:t>
            </a:r>
          </a:p>
          <a:p>
            <a:pPr algn="r" rtl="1">
              <a:lnSpc>
                <a:spcPct val="107000"/>
              </a:lnSpc>
              <a:spcAft>
                <a:spcPts val="800"/>
              </a:spcAft>
              <a:buFont typeface="Wingdings" panose="05000000000000000000" pitchFamily="2" charset="2"/>
              <a:buChar char="q"/>
            </a:pPr>
            <a:r>
              <a:rPr lang="he-IL" sz="2400" dirty="0">
                <a:latin typeface="Calibri" panose="020F0502020204030204" pitchFamily="34" charset="0"/>
                <a:ea typeface="Calibri" panose="020F0502020204030204" pitchFamily="34" charset="0"/>
                <a:cs typeface="Arial" panose="020B0604020202020204" pitchFamily="34" charset="0"/>
              </a:rPr>
              <a:t>לטעמנו,  הדבר תלוי במכלול הנסיבות ועקרון תום הלב, הנגזרים בין היתר מחומרת הפגיעה בעובד ומשך ההפרה.</a:t>
            </a:r>
          </a:p>
          <a:p>
            <a:pPr algn="r" rtl="1">
              <a:lnSpc>
                <a:spcPct val="107000"/>
              </a:lnSpc>
              <a:spcAft>
                <a:spcPts val="800"/>
              </a:spcAft>
              <a:buFont typeface="Wingdings" panose="05000000000000000000" pitchFamily="2" charset="2"/>
              <a:buChar char="q"/>
            </a:pPr>
            <a:r>
              <a:rPr lang="he-IL" sz="2400" dirty="0">
                <a:latin typeface="Calibri" panose="020F0502020204030204" pitchFamily="34" charset="0"/>
                <a:ea typeface="Calibri" panose="020F0502020204030204" pitchFamily="34" charset="0"/>
                <a:cs typeface="Arial" panose="020B0604020202020204" pitchFamily="34" charset="0"/>
              </a:rPr>
              <a:t>נדון על כך בהמשך בסעיף 10 לחוק.</a:t>
            </a: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915066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עובד המתפטר על אתר, מחמת הרעת תנאים מוחשית, זכאי לתמורת הודעה מוקדמת</a:t>
            </a:r>
            <a:r>
              <a:rPr lang="en-US"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התשובה שלילית </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בעניין</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קלרה</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בז'רנו</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ל/3-15</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קלרה</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בז'רנו נ' יוסף לוי</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א' 153; ראו גם: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נא/74-3</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יצחק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מנדלברג</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 אמנון אלוני</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כג</a:t>
            </a:r>
            <a:r>
              <a:rPr lang="he-IL" sz="1200" dirty="0">
                <a:effectLst/>
                <a:latin typeface="Calibri" panose="020F0502020204030204" pitchFamily="34" charset="0"/>
                <a:ea typeface="Calibri" panose="020F0502020204030204" pitchFamily="34" charset="0"/>
                <a:cs typeface="Arial" panose="020B0604020202020204" pitchFamily="34" charset="0"/>
              </a:rPr>
              <a:t> 197;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נה</a:t>
            </a:r>
            <a:r>
              <a:rPr lang="he-IL" sz="1200" dirty="0">
                <a:effectLst/>
                <a:latin typeface="Calibri" panose="020F0502020204030204" pitchFamily="34" charset="0"/>
                <a:ea typeface="Calibri" panose="020F0502020204030204" pitchFamily="34" charset="0"/>
                <a:cs typeface="Arial" panose="020B0604020202020204" pitchFamily="34" charset="0"/>
              </a:rPr>
              <a:t>/3-223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עמותת אופק – הורים לילדים מחוננים בירושלים נ' יאיר בן ארי</a:t>
            </a:r>
            <a:r>
              <a:rPr lang="en-US" sz="1200" dirty="0">
                <a:effectLst/>
                <a:latin typeface="Calibri" panose="020F0502020204030204" pitchFamily="34" charset="0"/>
                <a:ea typeface="Calibri" panose="020F0502020204030204" pitchFamily="34" charset="0"/>
                <a:cs typeface="Arial" panose="020B0604020202020204" pitchFamily="34" charset="0"/>
              </a:rPr>
              <a:t>, 6.5.96;  </a:t>
            </a:r>
            <a:r>
              <a:rPr lang="he-IL" sz="1200" dirty="0">
                <a:effectLst/>
                <a:latin typeface="Calibri" panose="020F0502020204030204" pitchFamily="34" charset="0"/>
                <a:ea typeface="Calibri" panose="020F0502020204030204" pitchFamily="34" charset="0"/>
                <a:cs typeface="Arial" panose="020B0604020202020204" pitchFamily="34" charset="0"/>
              </a:rPr>
              <a:t>ע"ע(ארצי) 6294-01-14</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שלומי חמסי –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בבילון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בע"מ</a:t>
            </a:r>
            <a:r>
              <a:rPr lang="en-US" sz="1200" dirty="0">
                <a:effectLst/>
                <a:latin typeface="Calibri" panose="020F0502020204030204" pitchFamily="34" charset="0"/>
                <a:ea typeface="Calibri" panose="020F0502020204030204" pitchFamily="34" charset="0"/>
                <a:cs typeface="Arial" panose="020B0604020202020204" pitchFamily="34" charset="0"/>
              </a:rPr>
              <a:t>[ 25.5.17 </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a:effectLst/>
                <a:latin typeface="Arial" panose="020B0604020202020204" pitchFamily="34" charset="0"/>
                <a:ea typeface="Calibri" panose="020F0502020204030204" pitchFamily="34" charset="0"/>
                <a:cs typeface="Arial" panose="020B0604020202020204" pitchFamily="34" charset="0"/>
              </a:rPr>
              <a:t>  </a:t>
            </a:r>
            <a:r>
              <a:rPr lang="he-IL" sz="2400" dirty="0">
                <a:effectLst/>
                <a:latin typeface="Arial" panose="020B0604020202020204" pitchFamily="34" charset="0"/>
                <a:ea typeface="Calibri" panose="020F0502020204030204" pitchFamily="34" charset="0"/>
                <a:cs typeface="Arial" panose="020B0604020202020204" pitchFamily="34" charset="0"/>
              </a:rPr>
              <a:t>נקבע כי עובד המתפטר על אתר, מחמת הרעת תנאים מוחשית לא זכאי לתמורת הודעה מוקדמת, הואיל  וסעיף 11 (א) ל</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חוק פיצויי פיטורים</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מעמיד התפטרות זו כפיטורים, לעניין חוק פיצויי הפיטורים בלבד</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7"/>
          <a:stretch>
            <a:fillRect/>
          </a:stretch>
        </p:blipFill>
        <p:spPr>
          <a:xfrm>
            <a:off x="0" y="-60960"/>
            <a:ext cx="12192000" cy="1450848"/>
          </a:xfrm>
          <a:prstGeom prst="rect">
            <a:avLst/>
          </a:prstGeom>
        </p:spPr>
      </p:pic>
    </p:spTree>
    <p:extLst>
      <p:ext uri="{BB962C8B-B14F-4D97-AF65-F5344CB8AC3E}">
        <p14:creationId xmlns:p14="http://schemas.microsoft.com/office/powerpoint/2010/main" val="3602480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rPr>
              <a:t>לעומת זאת, במקרים חריגים ביותר הוכרה בפסיקה זכות עובד לקבלת הודעה מוקדמת במקרה של התפטרותו עקב הרעה בתנאי העבודה</a:t>
            </a:r>
            <a:r>
              <a:rPr lang="en-US" sz="3200" b="1" dirty="0">
                <a:solidFill>
                  <a:schemeClr val="tx2"/>
                </a:solidFill>
              </a:rPr>
              <a:t>.</a:t>
            </a: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רשת מעונות מרגלית</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a:t>
            </a:r>
            <a:r>
              <a:rPr lang="he-IL" sz="2000" dirty="0" err="1">
                <a:effectLst/>
                <a:latin typeface="Arial" panose="020B0604020202020204" pitchFamily="34" charset="0"/>
                <a:ea typeface="Calibri" panose="020F0502020204030204" pitchFamily="34" charset="0"/>
                <a:cs typeface="Arial" panose="020B0604020202020204" pitchFamily="34" charset="0"/>
              </a:rPr>
              <a:t>דב"ע</a:t>
            </a:r>
            <a:r>
              <a:rPr lang="he-IL" sz="2000" dirty="0">
                <a:effectLst/>
                <a:latin typeface="Arial" panose="020B0604020202020204" pitchFamily="34" charset="0"/>
                <a:ea typeface="Calibri" panose="020F0502020204030204" pitchFamily="34" charset="0"/>
                <a:cs typeface="Arial" panose="020B0604020202020204" pitchFamily="34" charset="0"/>
              </a:rPr>
              <a:t> נו/3-288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רשת מעונות מרגלית נ' כהן עליזה</a:t>
            </a:r>
            <a:r>
              <a:rPr lang="en-US" sz="2000" dirty="0">
                <a:effectLst/>
                <a:latin typeface="Calibri" panose="020F0502020204030204" pitchFamily="34" charset="0"/>
                <a:ea typeface="Calibri" panose="020F0502020204030204" pitchFamily="34" charset="0"/>
                <a:cs typeface="Arial" panose="020B0604020202020204" pitchFamily="34" charset="0"/>
              </a:rPr>
              <a:t>[18.12.96, </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עובדת במעון אשקלון של הרשת, קיבלה בתחילת חודש 9/93 הודעה, כי המעון באשקלון נסגר, ומוצע לה לעבור לעבוד במעון בבני עייש.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כעבור 3 ימי עבודה במעון בבני עייש, התפטרה העובדת, עקב עומס הנסיעות המכביד שהמעבר היה כרוך בו. </a:t>
            </a: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בית הדין הארצי פסק כי שעה </a:t>
            </a:r>
            <a:r>
              <a:rPr lang="he-IL" sz="2000" b="1" dirty="0">
                <a:effectLst/>
                <a:latin typeface="Calibri" panose="020F0502020204030204" pitchFamily="34" charset="0"/>
                <a:ea typeface="Calibri" panose="020F0502020204030204" pitchFamily="34" charset="0"/>
                <a:cs typeface="Arial" panose="020B0604020202020204" pitchFamily="34" charset="0"/>
              </a:rPr>
              <a:t>ששינוי מקום העבודה היה כה משמעותי</a:t>
            </a:r>
            <a:r>
              <a:rPr lang="he-IL" sz="2000" dirty="0">
                <a:effectLst/>
                <a:latin typeface="Calibri" panose="020F0502020204030204" pitchFamily="34" charset="0"/>
                <a:ea typeface="Calibri" panose="020F0502020204030204" pitchFamily="34" charset="0"/>
                <a:cs typeface="Arial" panose="020B0604020202020204" pitchFamily="34" charset="0"/>
              </a:rPr>
              <a:t>, עד כדי הרעת תנאים מוחשית, יש מקום לחיוב המעסיקה בתמורת הודעה מוקדמת.</a:t>
            </a: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222362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אם הודעת הפיטורים אינה ברורה ואין מועד ודאי לסיום יחסי עבודה?</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ההודעה מוקדמת מתחילה כשיש ודאות בלבד בדבר סיום יחסי עבודה.</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כשנדרשת חובת היוועצות עם הארגון היציג טרם פיטורים, תוקף ההודעה המוקדמת לא יתחיל לפני מילוי החובה האמורה </a:t>
            </a:r>
            <a:r>
              <a:rPr lang="he-IL" sz="1200" dirty="0" err="1">
                <a:effectLst/>
                <a:latin typeface="Arial" panose="020B0604020202020204" pitchFamily="34" charset="0"/>
                <a:ea typeface="Calibri" panose="020F0502020204030204" pitchFamily="34" charset="0"/>
                <a:cs typeface="Arial" panose="020B0604020202020204" pitchFamily="34" charset="0"/>
              </a:rPr>
              <a:t>עס"ק</a:t>
            </a:r>
            <a:r>
              <a:rPr lang="he-IL" sz="1200" dirty="0">
                <a:effectLst/>
                <a:latin typeface="Arial" panose="020B0604020202020204" pitchFamily="34" charset="0"/>
                <a:ea typeface="Calibri" panose="020F0502020204030204" pitchFamily="34" charset="0"/>
                <a:cs typeface="Arial" panose="020B0604020202020204" pitchFamily="34" charset="0"/>
              </a:rPr>
              <a:t> 1003/01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ההסתדרות הכללית ואח' נ'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אי.סי.איי</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טלקום בע"מ</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לו, 289.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הרציונל העומד בבסיס ההלכה שבכותרת הינו שתקופת ההודעה המוקדמת צריכה להיות מאופיינת בוודאות, היינו – שבמהלכה ידע העובד כי פיטוריו הם עובדה מוגמרת, וייערך </a:t>
            </a:r>
            <a:r>
              <a:rPr lang="he-IL" sz="2400" b="1" dirty="0">
                <a:effectLst/>
                <a:latin typeface="Calibri" panose="020F0502020204030204" pitchFamily="34" charset="0"/>
                <a:ea typeface="Calibri" panose="020F0502020204030204" pitchFamily="34" charset="0"/>
                <a:cs typeface="Arial" panose="020B0604020202020204" pitchFamily="34" charset="0"/>
              </a:rPr>
              <a:t>כנדרש למציאת עבודה חלופית ולא יישאר באזור הדמדומים</a:t>
            </a:r>
            <a:r>
              <a:rPr lang="he-IL" sz="2400" dirty="0">
                <a:effectLst/>
                <a:latin typeface="Calibri" panose="020F0502020204030204" pitchFamily="34" charset="0"/>
                <a:ea typeface="Calibri" panose="020F0502020204030204" pitchFamily="34" charset="0"/>
                <a:cs typeface="Arial" panose="020B0604020202020204" pitchFamily="34" charset="0"/>
              </a:rPr>
              <a:t>. הוא גם הדין במצב של התפטרות  </a:t>
            </a:r>
            <a:r>
              <a:rPr lang="he-IL" sz="1200" dirty="0">
                <a:effectLst/>
                <a:latin typeface="Calibri" panose="020F0502020204030204" pitchFamily="34" charset="0"/>
                <a:ea typeface="Calibri" panose="020F0502020204030204" pitchFamily="34" charset="0"/>
                <a:cs typeface="Arial" panose="020B0604020202020204" pitchFamily="34" charset="0"/>
              </a:rPr>
              <a:t>(חי') 65759-12-14</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סעיד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גרבא</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נ' מחלבת השומרון בע"מ</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a:t>
            </a:r>
            <a:r>
              <a:rPr lang="he-IL" sz="1200" dirty="0">
                <a:effectLst/>
                <a:latin typeface="Calibri" panose="020F0502020204030204" pitchFamily="34" charset="0"/>
                <a:ea typeface="Calibri" panose="020F0502020204030204" pitchFamily="34" charset="0"/>
                <a:cs typeface="Arial" panose="020B0604020202020204" pitchFamily="34" charset="0"/>
              </a:rPr>
              <a:t> 10.1.16.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2401379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המשך - מה קורה אם הודעת הפיטורים אינה ברורה ואין מועד ודאי לסיום יחסי עבודה?</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בהתאם לכך הודעה על </a:t>
            </a:r>
            <a:r>
              <a:rPr lang="he-IL" sz="2400" b="1" dirty="0">
                <a:effectLst/>
                <a:latin typeface="Calibri" panose="020F0502020204030204" pitchFamily="34" charset="0"/>
                <a:ea typeface="Calibri" panose="020F0502020204030204" pitchFamily="34" charset="0"/>
                <a:cs typeface="Arial" panose="020B0604020202020204" pitchFamily="34" charset="0"/>
              </a:rPr>
              <a:t>כוונה מצד מעסיק </a:t>
            </a:r>
            <a:r>
              <a:rPr lang="he-IL" sz="2400" dirty="0">
                <a:effectLst/>
                <a:latin typeface="Calibri" panose="020F0502020204030204" pitchFamily="34" charset="0"/>
                <a:ea typeface="Calibri" panose="020F0502020204030204" pitchFamily="34" charset="0"/>
                <a:cs typeface="Arial" panose="020B0604020202020204" pitchFamily="34" charset="0"/>
              </a:rPr>
              <a:t>להביא בפני ההנהלה הצעה לפיטורי עובד לא הוכרה כהודעה מוקדמת לפיטורים</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לב/1-1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עיריית ירושלים נ' שרה בצלאל</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ג 451].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4058637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מעסיק אינו רשאי לשנות בתקופת ההודעה המוקדמת את תפקידו של העובד בצורה חד צדדית?</a:t>
            </a:r>
            <a:endParaRPr lang="en-US" sz="14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התשובה שלילית – העובד זכאי למלא אותו תפקיד ולקבל אותו שכר במהלך תקופת ההודעה המוקדמת.</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בעניין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מרדכי </a:t>
            </a:r>
            <a:r>
              <a:rPr lang="he-IL" sz="2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גימלשטיין</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err="1">
                <a:effectLst/>
                <a:latin typeface="Calibri" panose="020F0502020204030204" pitchFamily="34" charset="0"/>
                <a:ea typeface="Calibri" panose="020F0502020204030204" pitchFamily="34" charset="0"/>
                <a:cs typeface="Arial" panose="020B0604020202020204" pitchFamily="34" charset="0"/>
              </a:rPr>
              <a:t>עע</a:t>
            </a:r>
            <a:r>
              <a:rPr lang="he-IL" sz="1200" dirty="0">
                <a:effectLst/>
                <a:latin typeface="Calibri" panose="020F0502020204030204" pitchFamily="34" charset="0"/>
                <a:ea typeface="Calibri" panose="020F0502020204030204" pitchFamily="34" charset="0"/>
                <a:cs typeface="Arial" panose="020B0604020202020204" pitchFamily="34" charset="0"/>
              </a:rPr>
              <a:t> (ארצי) 76/06</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מרדכי</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גימלשטיין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יזמקו</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בע"מ</a:t>
            </a:r>
            <a:r>
              <a:rPr lang="en-US" sz="1200" dirty="0">
                <a:effectLst/>
                <a:latin typeface="Calibri" panose="020F0502020204030204" pitchFamily="34" charset="0"/>
                <a:ea typeface="Calibri" panose="020F0502020204030204" pitchFamily="34" charset="0"/>
                <a:cs typeface="Arial" panose="020B0604020202020204" pitchFamily="34" charset="0"/>
              </a:rPr>
              <a:t> [6.5.2008 </a:t>
            </a:r>
            <a:r>
              <a:rPr lang="he-IL" sz="2400" dirty="0">
                <a:effectLst/>
                <a:latin typeface="Calibri" panose="020F0502020204030204" pitchFamily="34" charset="0"/>
                <a:ea typeface="Calibri" panose="020F0502020204030204" pitchFamily="34" charset="0"/>
                <a:cs typeface="Arial" panose="020B0604020202020204" pitchFamily="34" charset="0"/>
              </a:rPr>
              <a:t>בית הדין הארצי לעבודה דחה את טענת החברה כי בתקופת ההודעה המוקדמת יכלה לשבץ את העובד בתפקיד משרדי בו לא היה "מייצר" עמלות ועל כן לשיטתה מקום שהעובד פוטר לאלתר וקיבל חלף הודעה מוקדמת אין הוא זכאי להפרשי עמלות בגין מכירות.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508656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מי שעבד פחות מחודש ימים זכאי להודעה מוקדמת לפיטורים, ואינו חייב בהודעה מוקדמת להתפטרות?</a:t>
            </a:r>
            <a:endParaRPr lang="en-US" sz="14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3200" dirty="0">
                <a:effectLst/>
                <a:latin typeface="Calibri" panose="020F0502020204030204" pitchFamily="34" charset="0"/>
                <a:ea typeface="Calibri" panose="020F0502020204030204" pitchFamily="34" charset="0"/>
                <a:cs typeface="Arial" panose="020B0604020202020204" pitchFamily="34" charset="0"/>
              </a:rPr>
              <a:t>התשובה שלילית אין זכאות לקבל ואין חובה לתת. הזכאות  מתחילה לקום לאחר חודש עבודה  </a:t>
            </a:r>
            <a:r>
              <a:rPr lang="he-IL"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err="1">
                <a:effectLst/>
                <a:latin typeface="Calibri" panose="020F0502020204030204" pitchFamily="34" charset="0"/>
                <a:ea typeface="Calibri" panose="020F0502020204030204" pitchFamily="34" charset="0"/>
                <a:cs typeface="Arial" panose="020B0604020202020204" pitchFamily="34" charset="0"/>
              </a:rPr>
              <a:t>ד"מ</a:t>
            </a:r>
            <a:r>
              <a:rPr lang="he-IL" sz="1200" dirty="0">
                <a:effectLst/>
                <a:latin typeface="Calibri" panose="020F0502020204030204" pitchFamily="34" charset="0"/>
                <a:ea typeface="Calibri" panose="020F0502020204030204" pitchFamily="34" charset="0"/>
                <a:cs typeface="Arial" panose="020B0604020202020204" pitchFamily="34" charset="0"/>
              </a:rPr>
              <a:t> (חי) 4496/02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שמעון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טולדנו</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שתקר תפעול מכונות שתיה בע"מ</a:t>
            </a:r>
            <a:r>
              <a:rPr lang="en-US" sz="1200" dirty="0">
                <a:effectLst/>
                <a:latin typeface="Calibri" panose="020F0502020204030204" pitchFamily="34" charset="0"/>
                <a:ea typeface="Calibri" panose="020F0502020204030204" pitchFamily="34" charset="0"/>
                <a:cs typeface="Arial" panose="020B0604020202020204" pitchFamily="34" charset="0"/>
              </a:rPr>
              <a:t> 10.3.03 </a:t>
            </a:r>
            <a:r>
              <a:rPr lang="he-IL" sz="12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422326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3 לחוק</a:t>
            </a:r>
            <a:r>
              <a:rPr lang="he-IL" sz="3200" b="1" dirty="0">
                <a:effectLst/>
                <a:latin typeface="Calibri" panose="020F0502020204030204" pitchFamily="34" charset="0"/>
                <a:ea typeface="Calibri" panose="020F0502020204030204" pitchFamily="34" charset="0"/>
                <a:cs typeface="Arial" panose="020B0604020202020204" pitchFamily="34" charset="0"/>
              </a:rPr>
              <a:t> -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שיעור הזכאות להודעה מוקדמת לעובד במשכורת?</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סעיף 3 לחוק קובע עובד </a:t>
            </a:r>
            <a:r>
              <a:rPr lang="he-IL" sz="2400" u="sng" dirty="0">
                <a:effectLst/>
                <a:latin typeface="Calibri" panose="020F0502020204030204" pitchFamily="34" charset="0"/>
                <a:ea typeface="Calibri" panose="020F0502020204030204" pitchFamily="34" charset="0"/>
                <a:cs typeface="Arial" panose="020B0604020202020204" pitchFamily="34" charset="0"/>
              </a:rPr>
              <a:t>במשכורת, המקבל שכר על בסיס חודשי,</a:t>
            </a:r>
            <a:r>
              <a:rPr lang="he-IL" sz="2400" dirty="0">
                <a:effectLst/>
                <a:latin typeface="Calibri" panose="020F0502020204030204" pitchFamily="34" charset="0"/>
                <a:ea typeface="Calibri" panose="020F0502020204030204" pitchFamily="34" charset="0"/>
                <a:cs typeface="Arial" panose="020B0604020202020204" pitchFamily="34" charset="0"/>
              </a:rPr>
              <a:t> זכאי במהלך ששת חודשי עבודתו הראשונים להודעה מוקדמת של יום אחד בשל כל חודש עבודה;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החל מהחודש השביעי לעבודתו ועד תום שנת עבודתו הראשונה להודעה מוקדמת בת 6 ימים בתוספת של יומיים וחצי בשל כל חודש עבודה בתקופה האמורה;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ולאחר שנת עבודה הראשונה לחודש הודעה מוקדמת</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latin typeface="Calibri" panose="020F0502020204030204" pitchFamily="34" charset="0"/>
                <a:ea typeface="Calibri" panose="020F0502020204030204" pitchFamily="34" charset="0"/>
                <a:cs typeface="Arial" panose="020B0604020202020204" pitchFamily="34" charset="0"/>
              </a:rPr>
              <a:t>שימו לב - הזכאות לכל יום, או 2.5 ימים הודעה מוקדמת קמה רק אחרי השלמה כל החודש בגינו קמה הזכאות. אין חצי זכאות.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109202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6E3275-EC55-4689-AE01-54160FB66D72}"/>
              </a:ext>
            </a:extLst>
          </p:cNvPr>
          <p:cNvSpPr>
            <a:spLocks noGrp="1"/>
          </p:cNvSpPr>
          <p:nvPr>
            <p:ph type="ctrTitle"/>
          </p:nvPr>
        </p:nvSpPr>
        <p:spPr>
          <a:xfrm>
            <a:off x="1524000" y="1122362"/>
            <a:ext cx="9055608" cy="2590102"/>
          </a:xfrm>
        </p:spPr>
        <p:txBody>
          <a:bodyPr>
            <a:normAutofit fontScale="90000"/>
          </a:bodyPr>
          <a:lstStyle/>
          <a:p>
            <a:pPr algn="r" rtl="1">
              <a:lnSpc>
                <a:spcPct val="107000"/>
              </a:lnSpc>
              <a:spcAft>
                <a:spcPts val="800"/>
              </a:spcAft>
            </a:pPr>
            <a:br>
              <a:rPr lang="he-IL" sz="3600" b="1" dirty="0">
                <a:solidFill>
                  <a:schemeClr val="tx2"/>
                </a:solidFill>
                <a:effectLst/>
                <a:latin typeface="Calibri" panose="020F0502020204030204" pitchFamily="34" charset="0"/>
                <a:ea typeface="Calibri" panose="020F0502020204030204" pitchFamily="34" charset="0"/>
                <a:cs typeface="+mn-cs"/>
              </a:rPr>
            </a:br>
            <a:r>
              <a:rPr lang="he-IL" sz="3600" b="1" dirty="0">
                <a:solidFill>
                  <a:schemeClr val="tx2"/>
                </a:solidFill>
                <a:effectLst/>
                <a:latin typeface="Calibri" panose="020F0502020204030204" pitchFamily="34" charset="0"/>
                <a:ea typeface="Calibri" panose="020F0502020204030204" pitchFamily="34" charset="0"/>
                <a:cs typeface="+mn-cs"/>
              </a:rPr>
              <a:t>סעיף 1 לחוק הודעה  ל</a:t>
            </a:r>
            <a:r>
              <a:rPr lang="he-IL" sz="3600" b="1" u="sng" dirty="0">
                <a:solidFill>
                  <a:schemeClr val="tx2"/>
                </a:solidFill>
                <a:effectLst/>
                <a:latin typeface="Calibri" panose="020F0502020204030204" pitchFamily="34" charset="0"/>
                <a:ea typeface="Calibri" panose="020F0502020204030204" pitchFamily="34" charset="0"/>
                <a:cs typeface="+mn-cs"/>
                <a:hlinkClick r:id="rId2">
                  <a:extLst>
                    <a:ext uri="{A12FA001-AC4F-418D-AE19-62706E023703}">
                      <ahyp:hlinkClr xmlns:ahyp="http://schemas.microsoft.com/office/drawing/2018/hyperlinkcolor" val="tx"/>
                    </a:ext>
                  </a:extLst>
                </a:hlinkClick>
              </a:rPr>
              <a:t>חוק הודעה מוקדמת לפיטורים ולהתפטרות, תשס"א-2001</a:t>
            </a:r>
            <a:r>
              <a:rPr lang="en-US" sz="3600" b="1" dirty="0">
                <a:solidFill>
                  <a:schemeClr val="tx2"/>
                </a:solidFill>
                <a:effectLst/>
                <a:latin typeface="Arial" panose="020B0604020202020204" pitchFamily="34" charset="0"/>
                <a:ea typeface="Calibri" panose="020F0502020204030204" pitchFamily="34" charset="0"/>
                <a:cs typeface="+mn-cs"/>
              </a:rPr>
              <a:t> </a:t>
            </a:r>
            <a:r>
              <a:rPr lang="he-IL" sz="3600" b="1" dirty="0">
                <a:solidFill>
                  <a:schemeClr val="tx2"/>
                </a:solidFill>
                <a:effectLst/>
                <a:latin typeface="Arial" panose="020B0604020202020204" pitchFamily="34" charset="0"/>
                <a:ea typeface="Calibri" panose="020F0502020204030204" pitchFamily="34" charset="0"/>
                <a:cs typeface="+mn-cs"/>
              </a:rPr>
              <a:t>– סעיף ההגדרות</a:t>
            </a:r>
            <a:br>
              <a:rPr lang="en-US" sz="3600" b="1" dirty="0">
                <a:solidFill>
                  <a:schemeClr val="tx2"/>
                </a:solidFill>
                <a:effectLst/>
                <a:latin typeface="Calibri" panose="020F0502020204030204" pitchFamily="34" charset="0"/>
                <a:ea typeface="Calibri" panose="020F0502020204030204" pitchFamily="34" charset="0"/>
                <a:cs typeface="+mn-cs"/>
              </a:rPr>
            </a:br>
            <a:endParaRPr lang="he-IL" sz="3600" b="1" dirty="0">
              <a:solidFill>
                <a:schemeClr val="tx2"/>
              </a:solidFill>
              <a:cs typeface="+mn-cs"/>
            </a:endParaRPr>
          </a:p>
        </p:txBody>
      </p:sp>
      <p:sp>
        <p:nvSpPr>
          <p:cNvPr id="3" name="כותרת משנה 2">
            <a:extLst>
              <a:ext uri="{FF2B5EF4-FFF2-40B4-BE49-F238E27FC236}">
                <a16:creationId xmlns:a16="http://schemas.microsoft.com/office/drawing/2014/main" id="{AEC6EA6E-DE51-4ADB-B4D7-8910BFB29997}"/>
              </a:ext>
            </a:extLst>
          </p:cNvPr>
          <p:cNvSpPr>
            <a:spLocks noGrp="1"/>
          </p:cNvSpPr>
          <p:nvPr>
            <p:ph type="subTitle" idx="1"/>
          </p:nvPr>
        </p:nvSpPr>
        <p:spPr/>
        <p:txBody>
          <a:bodyPr>
            <a:normAutofit fontScale="55000" lnSpcReduction="20000"/>
          </a:bodyPr>
          <a:lstStyle/>
          <a:p>
            <a:pPr algn="r" rtl="1">
              <a:lnSpc>
                <a:spcPct val="120000"/>
              </a:lnSpc>
              <a:spcAft>
                <a:spcPts val="800"/>
              </a:spcAft>
            </a:pPr>
            <a:r>
              <a:rPr lang="he-IL" sz="2400" dirty="0">
                <a:effectLst/>
                <a:latin typeface="Calibri" panose="020F0502020204030204" pitchFamily="34" charset="0"/>
                <a:ea typeface="Calibri" panose="020F0502020204030204" pitchFamily="34" charset="0"/>
                <a:cs typeface="Arial" panose="020B0604020202020204" pitchFamily="34" charset="0"/>
              </a:rPr>
              <a:t>1</a:t>
            </a:r>
            <a:r>
              <a:rPr lang="he-IL" sz="3400" dirty="0">
                <a:effectLst/>
                <a:latin typeface="Calibri" panose="020F0502020204030204" pitchFamily="34" charset="0"/>
                <a:ea typeface="Calibri" panose="020F0502020204030204" pitchFamily="34" charset="0"/>
                <a:cs typeface="Arial" panose="020B0604020202020204" pitchFamily="34" charset="0"/>
              </a:rPr>
              <a:t>. בחוק זה</a:t>
            </a:r>
            <a:r>
              <a:rPr lang="en-US" sz="3400" dirty="0">
                <a:effectLst/>
                <a:latin typeface="Calibri" panose="020F0502020204030204" pitchFamily="34" charset="0"/>
                <a:ea typeface="Calibri" panose="020F0502020204030204" pitchFamily="34" charset="0"/>
                <a:cs typeface="Arial" panose="020B0604020202020204" pitchFamily="34" charset="0"/>
              </a:rPr>
              <a:t>-</a:t>
            </a:r>
            <a:br>
              <a:rPr lang="en-US" sz="3400" dirty="0">
                <a:effectLst/>
                <a:latin typeface="Calibri" panose="020F0502020204030204" pitchFamily="34" charset="0"/>
                <a:ea typeface="Calibri" panose="020F0502020204030204" pitchFamily="34" charset="0"/>
                <a:cs typeface="Arial" panose="020B0604020202020204" pitchFamily="34" charset="0"/>
              </a:rPr>
            </a:br>
            <a:r>
              <a:rPr lang="en-US" sz="3400" dirty="0">
                <a:effectLst/>
                <a:latin typeface="Calibri" panose="020F0502020204030204" pitchFamily="34" charset="0"/>
                <a:ea typeface="Calibri" panose="020F0502020204030204" pitchFamily="34" charset="0"/>
                <a:cs typeface="Arial" panose="020B0604020202020204" pitchFamily="34" charset="0"/>
              </a:rPr>
              <a:t>"</a:t>
            </a:r>
            <a:r>
              <a:rPr lang="he-IL" sz="3400" b="1" dirty="0">
                <a:effectLst/>
                <a:latin typeface="Calibri" panose="020F0502020204030204" pitchFamily="34" charset="0"/>
                <a:ea typeface="Calibri" panose="020F0502020204030204" pitchFamily="34" charset="0"/>
                <a:cs typeface="Arial" panose="020B0604020202020204" pitchFamily="34" charset="0"/>
              </a:rPr>
              <a:t>חוק פיצויי פיטורים</a:t>
            </a:r>
            <a:r>
              <a:rPr lang="en-US" sz="3400" dirty="0">
                <a:effectLst/>
                <a:latin typeface="Calibri" panose="020F0502020204030204" pitchFamily="34" charset="0"/>
                <a:ea typeface="Calibri" panose="020F0502020204030204" pitchFamily="34" charset="0"/>
                <a:cs typeface="Arial" panose="020B0604020202020204" pitchFamily="34" charset="0"/>
              </a:rPr>
              <a:t>"- </a:t>
            </a:r>
            <a:r>
              <a:rPr lang="he-IL" sz="3400" dirty="0">
                <a:effectLst/>
                <a:latin typeface="Calibri" panose="020F0502020204030204" pitchFamily="34" charset="0"/>
                <a:ea typeface="Calibri" panose="020F0502020204030204" pitchFamily="34" charset="0"/>
                <a:cs typeface="Arial" panose="020B0604020202020204" pitchFamily="34" charset="0"/>
              </a:rPr>
              <a:t>חוק פיצויי פיטורים, תשכ"ג- 1963</a:t>
            </a:r>
            <a:r>
              <a:rPr lang="en-US" sz="3400" dirty="0">
                <a:effectLst/>
                <a:latin typeface="Calibri" panose="020F0502020204030204" pitchFamily="34" charset="0"/>
                <a:ea typeface="Calibri" panose="020F0502020204030204" pitchFamily="34" charset="0"/>
                <a:cs typeface="Arial" panose="020B0604020202020204" pitchFamily="34" charset="0"/>
              </a:rPr>
              <a:t>;</a:t>
            </a:r>
            <a:br>
              <a:rPr lang="en-US" sz="3400" dirty="0">
                <a:effectLst/>
                <a:latin typeface="Calibri" panose="020F0502020204030204" pitchFamily="34" charset="0"/>
                <a:ea typeface="Calibri" panose="020F0502020204030204" pitchFamily="34" charset="0"/>
                <a:cs typeface="Arial" panose="020B0604020202020204" pitchFamily="34" charset="0"/>
              </a:rPr>
            </a:br>
            <a:r>
              <a:rPr lang="en-US" sz="3400" dirty="0">
                <a:effectLst/>
                <a:latin typeface="Calibri" panose="020F0502020204030204" pitchFamily="34" charset="0"/>
                <a:ea typeface="Calibri" panose="020F0502020204030204" pitchFamily="34" charset="0"/>
                <a:cs typeface="Arial" panose="020B0604020202020204" pitchFamily="34" charset="0"/>
              </a:rPr>
              <a:t>"</a:t>
            </a:r>
            <a:r>
              <a:rPr lang="he-IL" sz="3400" b="1" dirty="0">
                <a:effectLst/>
                <a:latin typeface="Calibri" panose="020F0502020204030204" pitchFamily="34" charset="0"/>
                <a:ea typeface="Calibri" panose="020F0502020204030204" pitchFamily="34" charset="0"/>
                <a:cs typeface="Arial" panose="020B0604020202020204" pitchFamily="34" charset="0"/>
              </a:rPr>
              <a:t>עובד במשכורת", "עובד בשכר</a:t>
            </a:r>
            <a:r>
              <a:rPr lang="en-US" sz="3400" b="1" dirty="0">
                <a:effectLst/>
                <a:latin typeface="Calibri" panose="020F0502020204030204" pitchFamily="34" charset="0"/>
                <a:ea typeface="Calibri" panose="020F0502020204030204" pitchFamily="34" charset="0"/>
                <a:cs typeface="Arial" panose="020B0604020202020204" pitchFamily="34" charset="0"/>
              </a:rPr>
              <a:t>"- </a:t>
            </a:r>
            <a:r>
              <a:rPr lang="he-IL" sz="3400" dirty="0">
                <a:effectLst/>
                <a:latin typeface="Calibri" panose="020F0502020204030204" pitchFamily="34" charset="0"/>
                <a:ea typeface="Calibri" panose="020F0502020204030204" pitchFamily="34" charset="0"/>
                <a:cs typeface="Arial" panose="020B0604020202020204" pitchFamily="34" charset="0"/>
              </a:rPr>
              <a:t>כהגדרתם בסעיף 12 לחוק פיצויי פיטורים</a:t>
            </a:r>
            <a:r>
              <a:rPr lang="en-US" sz="3400" dirty="0">
                <a:effectLst/>
                <a:latin typeface="Calibri" panose="020F0502020204030204" pitchFamily="34" charset="0"/>
                <a:ea typeface="Calibri" panose="020F0502020204030204" pitchFamily="34" charset="0"/>
                <a:cs typeface="Arial" panose="020B0604020202020204" pitchFamily="34" charset="0"/>
              </a:rPr>
              <a:t>;</a:t>
            </a:r>
            <a:br>
              <a:rPr lang="en-US" sz="3400" dirty="0">
                <a:effectLst/>
                <a:latin typeface="Calibri" panose="020F0502020204030204" pitchFamily="34" charset="0"/>
                <a:ea typeface="Calibri" panose="020F0502020204030204" pitchFamily="34" charset="0"/>
                <a:cs typeface="Arial" panose="020B0604020202020204" pitchFamily="34" charset="0"/>
              </a:rPr>
            </a:br>
            <a:r>
              <a:rPr lang="en-US" sz="3400" dirty="0">
                <a:effectLst/>
                <a:latin typeface="Calibri" panose="020F0502020204030204" pitchFamily="34" charset="0"/>
                <a:ea typeface="Calibri" panose="020F0502020204030204" pitchFamily="34" charset="0"/>
                <a:cs typeface="Arial" panose="020B0604020202020204" pitchFamily="34" charset="0"/>
              </a:rPr>
              <a:t>"</a:t>
            </a:r>
            <a:r>
              <a:rPr lang="he-IL" sz="3400" b="1" dirty="0">
                <a:effectLst/>
                <a:latin typeface="Calibri" panose="020F0502020204030204" pitchFamily="34" charset="0"/>
                <a:ea typeface="Calibri" panose="020F0502020204030204" pitchFamily="34" charset="0"/>
                <a:cs typeface="Arial" panose="020B0604020202020204" pitchFamily="34" charset="0"/>
              </a:rPr>
              <a:t>שכר רגיל</a:t>
            </a:r>
            <a:r>
              <a:rPr lang="en-US" sz="3400" dirty="0">
                <a:effectLst/>
                <a:latin typeface="Calibri" panose="020F0502020204030204" pitchFamily="34" charset="0"/>
                <a:ea typeface="Calibri" panose="020F0502020204030204" pitchFamily="34" charset="0"/>
                <a:cs typeface="Arial" panose="020B0604020202020204" pitchFamily="34" charset="0"/>
              </a:rPr>
              <a:t>"- </a:t>
            </a:r>
            <a:r>
              <a:rPr lang="he-IL" sz="3400" dirty="0">
                <a:effectLst/>
                <a:latin typeface="Calibri" panose="020F0502020204030204" pitchFamily="34" charset="0"/>
                <a:ea typeface="Calibri" panose="020F0502020204030204" pitchFamily="34" charset="0"/>
                <a:cs typeface="Arial" panose="020B0604020202020204" pitchFamily="34" charset="0"/>
              </a:rPr>
              <a:t>שכר עבודה המובא בחשבון לעניין חישוב פיצויי פיטורים לפי סעיף 13 לחוק פיצויי פיטורים</a:t>
            </a:r>
            <a:r>
              <a:rPr lang="en-US" sz="3400" dirty="0">
                <a:effectLst/>
                <a:latin typeface="Calibri" panose="020F0502020204030204" pitchFamily="34" charset="0"/>
                <a:ea typeface="Calibri" panose="020F0502020204030204" pitchFamily="34" charset="0"/>
                <a:cs typeface="Arial" panose="020B0604020202020204" pitchFamily="34" charset="0"/>
              </a:rPr>
              <a:t>".</a:t>
            </a:r>
          </a:p>
          <a:p>
            <a:endParaRPr lang="he-IL" dirty="0"/>
          </a:p>
        </p:txBody>
      </p:sp>
      <p:pic>
        <p:nvPicPr>
          <p:cNvPr id="4" name="תמונה 3">
            <a:extLst>
              <a:ext uri="{FF2B5EF4-FFF2-40B4-BE49-F238E27FC236}">
                <a16:creationId xmlns:a16="http://schemas.microsoft.com/office/drawing/2014/main" id="{D893D298-B415-4622-9342-0A656EF3E527}"/>
              </a:ext>
            </a:extLst>
          </p:cNvPr>
          <p:cNvPicPr>
            <a:picLocks noChangeAspect="1"/>
          </p:cNvPicPr>
          <p:nvPr/>
        </p:nvPicPr>
        <p:blipFill>
          <a:blip r:embed="rId3"/>
          <a:stretch>
            <a:fillRect/>
          </a:stretch>
        </p:blipFill>
        <p:spPr>
          <a:xfrm>
            <a:off x="0" y="0"/>
            <a:ext cx="12192000" cy="1450848"/>
          </a:xfrm>
          <a:prstGeom prst="rect">
            <a:avLst/>
          </a:prstGeom>
        </p:spPr>
      </p:pic>
    </p:spTree>
    <p:extLst>
      <p:ext uri="{BB962C8B-B14F-4D97-AF65-F5344CB8AC3E}">
        <p14:creationId xmlns:p14="http://schemas.microsoft.com/office/powerpoint/2010/main" val="374405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חוק הודעה מוקדמת מדבר במונחים של ימי הודעה מוקדמת </a:t>
            </a:r>
            <a:r>
              <a:rPr lang="he-IL" sz="3200" b="1" dirty="0" err="1">
                <a:solidFill>
                  <a:schemeClr val="tx2"/>
                </a:solidFill>
                <a:effectLst/>
                <a:latin typeface="Calibri" panose="020F0502020204030204" pitchFamily="34" charset="0"/>
                <a:ea typeface="Calibri" panose="020F0502020204030204" pitchFamily="34" charset="0"/>
                <a:cs typeface="Arial" panose="020B0604020202020204" pitchFamily="34" charset="0"/>
              </a:rPr>
              <a:t>קלנדריים</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(ימי לוח) ולא ימי עבודה</a:t>
            </a:r>
            <a:r>
              <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בחוק נוקב בביטוי "ימים" במובחן מ"ימי עבודה" ואף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סעיף 7(ב)</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לחוק נוקב בביטוי "בעד התקופה שלגביה לא ניתנה ההודעה המוקדמת", ללמדך כי המדובר בימים </a:t>
            </a:r>
            <a:r>
              <a:rPr lang="he-IL" sz="2400" dirty="0" err="1">
                <a:effectLst/>
                <a:latin typeface="Calibri" panose="020F0502020204030204" pitchFamily="34" charset="0"/>
                <a:ea typeface="Calibri" panose="020F0502020204030204" pitchFamily="34" charset="0"/>
                <a:cs typeface="Arial" panose="020B0604020202020204" pitchFamily="34" charset="0"/>
              </a:rPr>
              <a:t>קלנדאריים</a:t>
            </a:r>
            <a:r>
              <a:rPr lang="he-IL" sz="2400" dirty="0">
                <a:effectLst/>
                <a:latin typeface="Calibri" panose="020F0502020204030204" pitchFamily="34" charset="0"/>
                <a:ea typeface="Calibri" panose="020F0502020204030204" pitchFamily="34" charset="0"/>
                <a:cs typeface="Arial" panose="020B0604020202020204" pitchFamily="34" charset="0"/>
              </a:rPr>
              <a:t> במובחן מימי עבודה בפועל </a:t>
            </a:r>
            <a:r>
              <a:rPr lang="he-IL" sz="1200" dirty="0" err="1">
                <a:effectLst/>
                <a:latin typeface="Calibri" panose="020F0502020204030204" pitchFamily="34" charset="0"/>
                <a:ea typeface="Calibri" panose="020F0502020204030204" pitchFamily="34" charset="0"/>
                <a:cs typeface="Arial" panose="020B0604020202020204" pitchFamily="34" charset="0"/>
              </a:rPr>
              <a:t>דמר</a:t>
            </a:r>
            <a:r>
              <a:rPr lang="he-IL" sz="1200" dirty="0">
                <a:effectLst/>
                <a:latin typeface="Calibri" panose="020F0502020204030204" pitchFamily="34" charset="0"/>
                <a:ea typeface="Calibri" panose="020F0502020204030204" pitchFamily="34" charset="0"/>
                <a:cs typeface="Arial" panose="020B0604020202020204" pitchFamily="34" charset="0"/>
              </a:rPr>
              <a:t> (חי') 39840-04-10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לודמילה</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לשצינר</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נ' פאר מרכז החלמה רפואי בע"מ</a:t>
            </a:r>
            <a:r>
              <a:rPr lang="he-IL" sz="1200" dirty="0">
                <a:effectLst/>
                <a:latin typeface="Calibri" panose="020F0502020204030204" pitchFamily="34" charset="0"/>
                <a:ea typeface="Calibri" panose="020F0502020204030204" pitchFamily="34" charset="0"/>
                <a:cs typeface="Arial" panose="020B0604020202020204" pitchFamily="34" charset="0"/>
              </a:rPr>
              <a:t> 25.11.11.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1445096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ct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חפיפה בין פדיון חופשה לתמורת הודעה מוקדמת?</a:t>
            </a:r>
            <a:endParaRPr lang="en-US" sz="14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במקרה של פיטורים לאלתר – יש לשלם  דמי הודעה מוקדמת ופדיון ימי חופשה ואין חפיפה.</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 גם כאשר ההודעה המוקדמת ארוכה מזו הקבועה בחוק </a:t>
            </a:r>
            <a:r>
              <a:rPr lang="he-IL" sz="1200" b="1" dirty="0">
                <a:effectLst/>
                <a:latin typeface="Calibri" panose="020F0502020204030204" pitchFamily="34" charset="0"/>
                <a:ea typeface="Calibri" panose="020F0502020204030204" pitchFamily="34" charset="0"/>
                <a:cs typeface="Arial" panose="020B0604020202020204" pitchFamily="34" charset="0"/>
              </a:rPr>
              <a:t>[</a:t>
            </a:r>
            <a:r>
              <a:rPr lang="he-IL" sz="1200" b="1" dirty="0" err="1">
                <a:effectLst/>
                <a:latin typeface="Calibri" panose="020F0502020204030204" pitchFamily="34" charset="0"/>
                <a:ea typeface="Calibri" panose="020F0502020204030204" pitchFamily="34" charset="0"/>
                <a:cs typeface="Arial" panose="020B0604020202020204" pitchFamily="34" charset="0"/>
              </a:rPr>
              <a:t>עע</a:t>
            </a:r>
            <a:r>
              <a:rPr lang="he-IL" sz="1200" b="1" dirty="0">
                <a:effectLst/>
                <a:latin typeface="Calibri" panose="020F0502020204030204" pitchFamily="34" charset="0"/>
                <a:ea typeface="Calibri" panose="020F0502020204030204" pitchFamily="34" charset="0"/>
                <a:cs typeface="Arial" panose="020B0604020202020204" pitchFamily="34" charset="0"/>
              </a:rPr>
              <a:t> 179/05 </a:t>
            </a:r>
            <a:r>
              <a:rPr lang="he-IL" sz="12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פריויטה</a:t>
            </a:r>
            <a:r>
              <a:rPr lang="he-IL" sz="12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1949 בע"מ נ' דורון </a:t>
            </a:r>
            <a:r>
              <a:rPr lang="he-IL" sz="12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פרנקשטיין</a:t>
            </a:r>
            <a:r>
              <a:rPr lang="en-US" sz="1200" b="1" dirty="0">
                <a:effectLst/>
                <a:latin typeface="Calibri" panose="020F0502020204030204" pitchFamily="34" charset="0"/>
                <a:ea typeface="Calibri" panose="020F0502020204030204" pitchFamily="34" charset="0"/>
                <a:cs typeface="Arial" panose="020B0604020202020204" pitchFamily="34" charset="0"/>
              </a:rPr>
              <a:t> [11.5.06 </a:t>
            </a:r>
            <a:r>
              <a:rPr lang="he-IL" sz="1200" b="1" dirty="0">
                <a:effectLst/>
                <a:latin typeface="Calibri" panose="020F0502020204030204" pitchFamily="34" charset="0"/>
                <a:ea typeface="Calibri" panose="020F0502020204030204" pitchFamily="34" charset="0"/>
                <a:cs typeface="Arial" panose="020B0604020202020204" pitchFamily="34" charset="0"/>
              </a:rPr>
              <a:t>.</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1848795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ct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חופשה להודעה מוקדמת במקרה של מתן הודעה מוקדמת בפועל ?  </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latin typeface="Calibri" panose="020F0502020204030204" pitchFamily="34" charset="0"/>
                <a:ea typeface="Calibri" panose="020F0502020204030204" pitchFamily="34" charset="0"/>
                <a:cs typeface="Arial" panose="020B0604020202020204" pitchFamily="34" charset="0"/>
              </a:rPr>
              <a:t>14 ימים ראשונים להודעה מוקדמת בכל מקרה לא ניתן לחפוף.</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לאחר 14 ימים – אם העובד מודיע על יציאתו לחופשה באותה תקופה, ניתן לחפוף את ימי החופשה.</a:t>
            </a: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3-107/98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אורי ארבל</a:t>
            </a:r>
            <a:r>
              <a:rPr lang="en-US" sz="1200" dirty="0">
                <a:effectLst/>
                <a:latin typeface="Calibri" panose="020F0502020204030204" pitchFamily="34" charset="0"/>
                <a:ea typeface="Calibri" panose="020F0502020204030204" pitchFamily="34" charset="0"/>
                <a:cs typeface="Arial" panose="020B0604020202020204" pitchFamily="34" charset="0"/>
              </a:rPr>
              <a:t> -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H.P.H. PRODUCTS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Ltd.</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err="1">
                <a:effectLst/>
                <a:latin typeface="Arial" panose="020B0604020202020204" pitchFamily="34" charset="0"/>
                <a:ea typeface="Calibri" panose="020F0502020204030204" pitchFamily="34" charset="0"/>
                <a:cs typeface="Arial" panose="020B0604020202020204" pitchFamily="34" charset="0"/>
              </a:rPr>
              <a:t>פד"ע</a:t>
            </a:r>
            <a:r>
              <a:rPr lang="he-IL" sz="1200" dirty="0">
                <a:effectLst/>
                <a:latin typeface="Arial" panose="020B0604020202020204" pitchFamily="34" charset="0"/>
                <a:ea typeface="Calibri" panose="020F0502020204030204" pitchFamily="34" charset="0"/>
                <a:cs typeface="Arial" panose="020B0604020202020204" pitchFamily="34" charset="0"/>
              </a:rPr>
              <a:t> לב 156, 168; ראו גם : </a:t>
            </a:r>
            <a:r>
              <a:rPr lang="he-IL" sz="1200" dirty="0" err="1">
                <a:effectLst/>
                <a:latin typeface="Arial" panose="020B0604020202020204" pitchFamily="34" charset="0"/>
                <a:ea typeface="Calibri" panose="020F0502020204030204" pitchFamily="34" charset="0"/>
                <a:cs typeface="Arial" panose="020B0604020202020204" pitchFamily="34" charset="0"/>
              </a:rPr>
              <a:t>עע</a:t>
            </a:r>
            <a:r>
              <a:rPr lang="he-IL" sz="1200" dirty="0">
                <a:effectLst/>
                <a:latin typeface="Arial" panose="020B0604020202020204" pitchFamily="34" charset="0"/>
                <a:ea typeface="Calibri" panose="020F0502020204030204" pitchFamily="34" charset="0"/>
                <a:cs typeface="Arial" panose="020B0604020202020204" pitchFamily="34" charset="0"/>
              </a:rPr>
              <a:t> 1255/00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שירות ייצור אריזות פלסטיק בע"מ נ' דן וילי</a:t>
            </a:r>
            <a:r>
              <a:rPr lang="en-US" sz="1200" dirty="0">
                <a:effectLst/>
                <a:latin typeface="Calibri" panose="020F0502020204030204" pitchFamily="34" charset="0"/>
                <a:ea typeface="Calibri" panose="020F0502020204030204" pitchFamily="34" charset="0"/>
                <a:cs typeface="Arial" panose="020B0604020202020204" pitchFamily="34" charset="0"/>
              </a:rPr>
              <a:t> 17.7.03.</a:t>
            </a: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978929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3" y="1536192"/>
            <a:ext cx="10916031" cy="5131308"/>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המעסיק יכול לחפוף בין חופשה להודעה מוקדמת בפועל?</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14 ימים ראשונים לא ניתן.</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לאחר 14 ימים במקרה שבו המעסיק מוציא את העובד לחופשה בהתאם לדין ובתום לב ולא במטרה להתחמק מתשלום הודעה מוקדמת  </a:t>
            </a:r>
            <a:r>
              <a:rPr lang="he-IL" sz="1200" dirty="0">
                <a:effectLst/>
                <a:latin typeface="Calibri" panose="020F0502020204030204" pitchFamily="34" charset="0"/>
                <a:ea typeface="Calibri" panose="020F0502020204030204" pitchFamily="34" charset="0"/>
                <a:cs typeface="Arial" panose="020B0604020202020204" pitchFamily="34" charset="0"/>
              </a:rPr>
              <a:t>ע"ע (ארצי) 1496/02</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נשואה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זנקס</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בע"מ – גל ארז</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a:t>
            </a:r>
            <a:r>
              <a:rPr lang="en-US" sz="1200" dirty="0">
                <a:effectLst/>
                <a:latin typeface="Calibri" panose="020F0502020204030204" pitchFamily="34" charset="0"/>
                <a:ea typeface="Calibri" panose="020F0502020204030204" pitchFamily="34" charset="0"/>
                <a:cs typeface="Arial" panose="020B0604020202020204" pitchFamily="34" charset="0"/>
              </a:rPr>
              <a:t> 3.8.2008  </a:t>
            </a:r>
            <a:r>
              <a:rPr lang="he-IL" sz="1200" dirty="0">
                <a:effectLst/>
                <a:latin typeface="Calibri" panose="020F0502020204030204" pitchFamily="34" charset="0"/>
                <a:ea typeface="Calibri" panose="020F0502020204030204" pitchFamily="34" charset="0"/>
                <a:cs typeface="Arial" panose="020B0604020202020204" pitchFamily="34" charset="0"/>
              </a:rPr>
              <a:t>שינה בית הדין הארצי בדעת רוב את הנפסק בפרשת אורי ארבל -  3-107/98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אורי ארבל</a:t>
            </a:r>
            <a:r>
              <a:rPr lang="en-US" sz="1200" dirty="0">
                <a:effectLst/>
                <a:latin typeface="Calibri" panose="020F0502020204030204" pitchFamily="34" charset="0"/>
                <a:ea typeface="Calibri" panose="020F0502020204030204" pitchFamily="34" charset="0"/>
                <a:cs typeface="Arial" panose="020B0604020202020204" pitchFamily="34" charset="0"/>
              </a:rPr>
              <a:t> -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H.P.H. PRODUCTS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Ltd.,</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פד"ע</a:t>
            </a:r>
            <a:r>
              <a:rPr lang="he-IL" sz="1200" dirty="0">
                <a:effectLst/>
                <a:latin typeface="Calibri" panose="020F0502020204030204" pitchFamily="34" charset="0"/>
                <a:ea typeface="Calibri" panose="020F0502020204030204" pitchFamily="34" charset="0"/>
                <a:cs typeface="Arial" panose="020B0604020202020204" pitchFamily="34" charset="0"/>
              </a:rPr>
              <a:t> לב 156, 168].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 על כן, כאשר מעסיק מחליט להוציא עובד לחופשה שנתית בתוך תקופת ההודעה המוקדמת, יהא עליו </a:t>
            </a:r>
            <a:r>
              <a:rPr lang="he-IL" sz="2400" b="1" dirty="0">
                <a:effectLst/>
                <a:latin typeface="Calibri" panose="020F0502020204030204" pitchFamily="34" charset="0"/>
                <a:ea typeface="Calibri" panose="020F0502020204030204" pitchFamily="34" charset="0"/>
                <a:cs typeface="Arial" panose="020B0604020202020204" pitchFamily="34" charset="0"/>
              </a:rPr>
              <a:t>להוכיח כי שיקולי צרכי המפעל עמדו לנגד עיניו שעה שהחליט כאמור.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האמור יסודו בפררוגטיבה הניהולית של המעסיק, לקבוע את מועדי חופשותיו של עובדיו, אשר על יישומה להיעשות בתום לב, מטעמים ענייניים</a:t>
            </a:r>
            <a:r>
              <a:rPr lang="he-IL" sz="2400" dirty="0">
                <a:effectLst/>
                <a:latin typeface="Calibri" panose="020F0502020204030204" pitchFamily="34" charset="0"/>
                <a:ea typeface="Calibri" panose="020F0502020204030204" pitchFamily="34" charset="0"/>
                <a:cs typeface="Arial" panose="020B0604020202020204" pitchFamily="34" charset="0"/>
              </a:rPr>
              <a:t>, ותוך תיאום עם העובד והתחשבות ברצונו עד כמה שהדבר ניתן</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3850266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הודעה מוקדמת למחלה? קיימים שני מצבים</a:t>
            </a:r>
            <a:endParaRPr lang="he-IL" sz="11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1100" b="1" dirty="0">
                <a:effectLst/>
                <a:latin typeface="Calibri" panose="020F0502020204030204" pitchFamily="34" charset="0"/>
                <a:ea typeface="Calibri" panose="020F0502020204030204" pitchFamily="34" charset="0"/>
                <a:cs typeface="Arial" panose="020B0604020202020204" pitchFamily="34" charset="0"/>
              </a:rPr>
              <a:t> </a:t>
            </a:r>
            <a:r>
              <a:rPr lang="he-IL" sz="2400" b="1" dirty="0">
                <a:effectLst/>
                <a:latin typeface="Calibri" panose="020F0502020204030204" pitchFamily="34" charset="0"/>
                <a:ea typeface="Calibri" panose="020F0502020204030204" pitchFamily="34" charset="0"/>
                <a:cs typeface="Arial" panose="020B0604020202020204" pitchFamily="34" charset="0"/>
              </a:rPr>
              <a:t>מצב ראשון - העובד  חלה ואז פוטר</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לפי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סעיף 4א חוק דמי מחלה, תשל"ו-1976</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חל איסור על מעסיק לפטר עובד שנעדר מעבודתו עקב מחלה, במהלך תקופת הזכאות לדמי מחלה הצבורה לו לפי החוק או לפי הסכם קיבוצי, וזאת עד לתקופת הזכאות המקסימלית לפי סעיף 4 לחוק.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משמעות הפרת איסור זה הוא, שעובד שפוטר בזמן מחלתו זכאי לדחיית מועד סיום עבודתו עד למיצוי ימי המחלה או לקבל תשלום בגינם עד מיצויים, בכפוף לתקרת 90 הימים הקבועה בחוק דמי מחלה</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070951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algn="r" rtl="1">
              <a:lnSpc>
                <a:spcPct val="107000"/>
              </a:lnSpc>
              <a:spcAft>
                <a:spcPts val="800"/>
              </a:spcAft>
            </a:pPr>
            <a:r>
              <a:rPr lang="he-IL" sz="24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מצב שני - העובד פוטר ואז חלה בתקופת הודעה מוקדמת </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לסלי פנחס</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2000" dirty="0">
                <a:effectLst/>
                <a:latin typeface="Calibri" panose="020F0502020204030204" pitchFamily="34" charset="0"/>
                <a:ea typeface="Calibri" panose="020F0502020204030204" pitchFamily="34" charset="0"/>
                <a:cs typeface="Arial" panose="020B0604020202020204" pitchFamily="34" charset="0"/>
              </a:rPr>
              <a:t>וניט ואח'[1. </a:t>
            </a:r>
            <a:r>
              <a:rPr lang="he-IL" sz="2000" dirty="0" err="1">
                <a:effectLst/>
                <a:latin typeface="Calibri" panose="020F0502020204030204" pitchFamily="34" charset="0"/>
                <a:ea typeface="Calibri" panose="020F0502020204030204" pitchFamily="34" charset="0"/>
                <a:cs typeface="Arial" panose="020B0604020202020204" pitchFamily="34" charset="0"/>
              </a:rPr>
              <a:t>עע</a:t>
            </a:r>
            <a:r>
              <a:rPr lang="he-IL" sz="2000" dirty="0">
                <a:effectLst/>
                <a:latin typeface="Calibri" panose="020F0502020204030204" pitchFamily="34" charset="0"/>
                <a:ea typeface="Calibri" panose="020F0502020204030204" pitchFamily="34" charset="0"/>
                <a:cs typeface="Arial" panose="020B0604020202020204" pitchFamily="34" charset="0"/>
              </a:rPr>
              <a:t> 383/07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קרן מקפת מרכז לפנסיה ותגמולים נ' לסלי פנחס וניט ואח</a:t>
            </a:r>
            <a:r>
              <a:rPr lang="en-US" sz="2000" dirty="0">
                <a:effectLst/>
                <a:latin typeface="Calibri" panose="020F0502020204030204" pitchFamily="34" charset="0"/>
                <a:ea typeface="Calibri" panose="020F0502020204030204" pitchFamily="34" charset="0"/>
                <a:cs typeface="Arial" panose="020B0604020202020204" pitchFamily="34" charset="0"/>
              </a:rPr>
              <a:t> 7.12.2008] </a:t>
            </a:r>
            <a:r>
              <a:rPr lang="he-IL" sz="2000" dirty="0">
                <a:effectLst/>
                <a:latin typeface="Calibri" panose="020F0502020204030204" pitchFamily="34" charset="0"/>
                <a:ea typeface="Calibri" panose="020F0502020204030204" pitchFamily="34" charset="0"/>
                <a:cs typeface="Arial" panose="020B0604020202020204" pitchFamily="34" charset="0"/>
              </a:rPr>
              <a:t>] נפסק כי יש לדחות את מועד סיום יחסי העבודה עד מיצוי תקרת דמי המחלה הצבורים לזכות העובד מכוח חוק או הסכם קיבוצי, למרות שהודעת הפיטורים נמסרה לעובד לפני שחלה וללא קשר למחלה.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מדברים אלו ניתן לפרש שלמעשה מועד יחסי העבודה נדחים בלבד, אך לא בהכרח שאין חפיפה.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פסק הדין מטיב עם העובד רק כאשר ימי המחלה עולים על שיעור דמי הודעה מוקדמת.</a:t>
            </a:r>
          </a:p>
          <a:p>
            <a:pPr algn="r" rtl="1">
              <a:lnSpc>
                <a:spcPct val="107000"/>
              </a:lnSpc>
              <a:spcAft>
                <a:spcPts val="800"/>
              </a:spcAft>
              <a:buFont typeface="Wingdings" panose="05000000000000000000" pitchFamily="2" charset="2"/>
              <a:buChar char="q"/>
            </a:pPr>
            <a:r>
              <a:rPr lang="he-IL" sz="2000" dirty="0">
                <a:latin typeface="Calibri" panose="020F0502020204030204" pitchFamily="34" charset="0"/>
                <a:ea typeface="Calibri" panose="020F0502020204030204" pitchFamily="34" charset="0"/>
                <a:cs typeface="Arial" panose="020B0604020202020204" pitchFamily="34" charset="0"/>
              </a:rPr>
              <a:t>בנוסף שימו לב פסק הדין מביא לדחיית סיום יחסי העבודה עד הצבירה הקבועה בהסכם  קיבוצי, בעוד חוק שדמי מחלה קובע עד המכסה הקבועה בחוק העומדת על 90 ימים ויכולה להיות קצרה מזו הקבועה בהסכם קיבוצי. </a:t>
            </a:r>
          </a:p>
          <a:p>
            <a:pPr algn="r" rtl="1">
              <a:lnSpc>
                <a:spcPct val="107000"/>
              </a:lnSpc>
              <a:spcAft>
                <a:spcPts val="800"/>
              </a:spcAft>
              <a:buFont typeface="Wingdings" panose="05000000000000000000" pitchFamily="2" charset="2"/>
              <a:buChar char="q"/>
            </a:pPr>
            <a:r>
              <a:rPr lang="he-IL" sz="2000" dirty="0">
                <a:latin typeface="Calibri" panose="020F0502020204030204" pitchFamily="34" charset="0"/>
                <a:ea typeface="Calibri" panose="020F0502020204030204" pitchFamily="34" charset="0"/>
                <a:cs typeface="Arial" panose="020B0604020202020204" pitchFamily="34" charset="0"/>
              </a:rPr>
              <a:t>הפסיקה ניתן לפי תיקון חוק דמי מחלה בו סעיף 4א לחוק דמי מחלה, כך שלא ברור כרגע מה הדין החל.</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816672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66344" y="1536192"/>
            <a:ext cx="10899648" cy="5056632"/>
          </a:xfrm>
        </p:spPr>
        <p:txBody>
          <a:bodyPr>
            <a:noAutofit/>
          </a:bodyPr>
          <a:lstStyle/>
          <a:p>
            <a:pPr algn="r" rtl="1">
              <a:lnSpc>
                <a:spcPct val="107000"/>
              </a:lnSpc>
              <a:spcAft>
                <a:spcPts val="800"/>
              </a:spcAft>
            </a:pPr>
            <a:r>
              <a:rPr lang="he-IL" sz="2400" b="1" dirty="0">
                <a:effectLst/>
                <a:latin typeface="Calibri" panose="020F0502020204030204" pitchFamily="34" charset="0"/>
                <a:ea typeface="Calibri" panose="020F0502020204030204" pitchFamily="34" charset="0"/>
                <a:cs typeface="Arial" panose="020B0604020202020204" pitchFamily="34" charset="0"/>
              </a:rPr>
              <a:t> </a:t>
            </a:r>
            <a:r>
              <a:rPr lang="he-IL"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עם זאת- פסיקה רווחת כיום של בתי הדין האזורי איסור חפיפה הודעה מוקדמת לבין מחלה – אך אין פסיקה מחייבת.</a:t>
            </a:r>
          </a:p>
          <a:p>
            <a:pPr algn="r" rtl="1">
              <a:lnSpc>
                <a:spcPct val="107000"/>
              </a:lnSpc>
              <a:spcAft>
                <a:spcPts val="800"/>
              </a:spcAft>
            </a:pPr>
            <a:endParaRPr lang="en-US" sz="1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רוני אלבר</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(עב (ת"א) 2942/07</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רוני אלבר נ'  רו"ח יעקב ירון</a:t>
            </a:r>
            <a:r>
              <a:rPr lang="en-US" sz="2000" dirty="0">
                <a:effectLst/>
                <a:latin typeface="Calibri" panose="020F0502020204030204" pitchFamily="34" charset="0"/>
                <a:ea typeface="Calibri" panose="020F0502020204030204" pitchFamily="34" charset="0"/>
                <a:cs typeface="Arial" panose="020B0604020202020204" pitchFamily="34" charset="0"/>
              </a:rPr>
              <a:t>(  24.3.09 </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 נפסק שתכליתה של זכות לקבלת חופשה מחלה כפי שקבע בית הדין הארצי גם בעניין</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לסלי פנחס</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he-IL" sz="2000" b="1" dirty="0">
                <a:effectLst/>
                <a:latin typeface="Calibri" panose="020F0502020204030204" pitchFamily="34" charset="0"/>
                <a:ea typeface="Calibri" panose="020F0502020204030204" pitchFamily="34" charset="0"/>
                <a:cs typeface="Arial" panose="020B0604020202020204" pitchFamily="34" charset="0"/>
              </a:rPr>
              <a:t>וניט ואח' היא לאפשר לעובד שאינו כשיר לעבודתו להמשיך ולקבל את שכרו, כל עוד הוא סובל ממצב בריאותי לקוי</a:t>
            </a:r>
            <a:r>
              <a:rPr lang="en-US" sz="2000" b="1" dirty="0">
                <a:effectLst/>
                <a:latin typeface="Calibri" panose="020F0502020204030204" pitchFamily="34" charset="0"/>
                <a:ea typeface="Calibri" panose="020F0502020204030204" pitchFamily="34" charset="0"/>
                <a:cs typeface="Arial" panose="020B0604020202020204" pitchFamily="34" charset="0"/>
              </a:rPr>
              <a:t>.</a:t>
            </a:r>
            <a:r>
              <a:rPr lang="en-US" sz="2000" b="1" dirty="0">
                <a:effectLst/>
                <a:latin typeface="Arial" panose="020B0604020202020204" pitchFamily="34" charset="0"/>
                <a:ea typeface="Calibri" panose="020F0502020204030204" pitchFamily="34" charset="0"/>
                <a:cs typeface="Arial" panose="020B0604020202020204" pitchFamily="34" charset="0"/>
              </a:rPr>
              <a:t>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b="1" dirty="0">
                <a:effectLst/>
                <a:latin typeface="Calibri" panose="020F0502020204030204" pitchFamily="34" charset="0"/>
                <a:ea typeface="Calibri" panose="020F0502020204030204" pitchFamily="34" charset="0"/>
                <a:cs typeface="Arial" panose="020B0604020202020204" pitchFamily="34" charset="0"/>
              </a:rPr>
              <a:t>כאשר עובד אינו כשיר לעבודתו, ממילא גם אין הוא כשיר לחיפוש אחר עבודה חלופית, עת פוטר</a:t>
            </a:r>
            <a:r>
              <a:rPr lang="he-IL" sz="2000" dirty="0">
                <a:effectLst/>
                <a:latin typeface="Calibri" panose="020F0502020204030204" pitchFamily="34" charset="0"/>
                <a:ea typeface="Calibri" panose="020F0502020204030204" pitchFamily="34" charset="0"/>
                <a:cs typeface="Arial" panose="020B0604020202020204" pitchFamily="34" charset="0"/>
              </a:rPr>
              <a:t>. </a:t>
            </a: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על כן, חפיפה בין תקופת ההודעה המוקדמת לפני פיטורים ובין חופשת המחלה של עובד, </a:t>
            </a:r>
            <a:r>
              <a:rPr lang="he-IL" sz="2000" b="1" dirty="0">
                <a:effectLst/>
                <a:latin typeface="Calibri" panose="020F0502020204030204" pitchFamily="34" charset="0"/>
                <a:ea typeface="Calibri" panose="020F0502020204030204" pitchFamily="34" charset="0"/>
                <a:cs typeface="Arial" panose="020B0604020202020204" pitchFamily="34" charset="0"/>
              </a:rPr>
              <a:t>פירושה, בהכרח, כי העובד יפסיד אחת משתי הזכויות הללו </a:t>
            </a:r>
            <a:r>
              <a:rPr lang="he-IL" sz="2000" dirty="0">
                <a:effectLst/>
                <a:latin typeface="Calibri" panose="020F0502020204030204" pitchFamily="34" charset="0"/>
                <a:ea typeface="Calibri" panose="020F0502020204030204" pitchFamily="34" charset="0"/>
                <a:cs typeface="Arial" panose="020B0604020202020204" pitchFamily="34" charset="0"/>
              </a:rPr>
              <a:t>– את זכותו לחפש אחר מקום עבודה חלופי, כשהוא עודנו עובד ומקבל שכר, או את זכותו להחלים ממחלתו, תוך שהוא עדיין מקבל שכר</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endParaRPr lang="he-IL"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1101428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עובד זכאי לתמורת הודעה מוקדמת לפיטורים גם אם באותה תקופה הוא מקבל דמי פגיעה מהמוסד לביטוח לאומי?</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 תשובה חיובית.</a:t>
            </a:r>
          </a:p>
          <a:p>
            <a:pPr algn="r" rtl="1">
              <a:lnSpc>
                <a:spcPct val="107000"/>
              </a:lnSpc>
              <a:spcAft>
                <a:spcPts val="800"/>
              </a:spcAft>
              <a:buFont typeface="Wingdings" panose="05000000000000000000" pitchFamily="2" charset="2"/>
              <a:buChar char="q"/>
            </a:pPr>
            <a:r>
              <a:rPr lang="he-IL" sz="2400" b="1" dirty="0" err="1">
                <a:effectLst/>
                <a:latin typeface="Calibri" panose="020F0502020204030204" pitchFamily="34" charset="0"/>
                <a:ea typeface="Calibri" panose="020F0502020204030204" pitchFamily="34" charset="0"/>
                <a:cs typeface="Arial" panose="020B0604020202020204" pitchFamily="34" charset="0"/>
              </a:rPr>
              <a:t>דב"ע</a:t>
            </a:r>
            <a:r>
              <a:rPr lang="he-IL" sz="2400" b="1" dirty="0">
                <a:effectLst/>
                <a:latin typeface="Calibri" panose="020F0502020204030204" pitchFamily="34" charset="0"/>
                <a:ea typeface="Calibri" panose="020F0502020204030204" pitchFamily="34" charset="0"/>
                <a:cs typeface="Arial" panose="020B0604020202020204" pitchFamily="34" charset="0"/>
              </a:rPr>
              <a:t> נו/3-9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נצחונה</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פומרנץ</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נשיונל מוד בע"מ</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he-IL" sz="2400" b="1" dirty="0" err="1">
                <a:effectLst/>
                <a:latin typeface="Calibri" panose="020F0502020204030204" pitchFamily="34" charset="0"/>
                <a:ea typeface="Calibri" panose="020F0502020204030204" pitchFamily="34" charset="0"/>
                <a:cs typeface="Arial" panose="020B0604020202020204" pitchFamily="34" charset="0"/>
              </a:rPr>
              <a:t>פד"ע</a:t>
            </a:r>
            <a:r>
              <a:rPr lang="he-IL" sz="2400" b="1" dirty="0">
                <a:effectLst/>
                <a:latin typeface="Calibri" panose="020F0502020204030204" pitchFamily="34" charset="0"/>
                <a:ea typeface="Calibri" panose="020F0502020204030204" pitchFamily="34" charset="0"/>
                <a:cs typeface="Arial" panose="020B0604020202020204" pitchFamily="34" charset="0"/>
              </a:rPr>
              <a:t> </a:t>
            </a:r>
            <a:r>
              <a:rPr lang="he-IL" sz="2400" b="1" dirty="0" err="1">
                <a:effectLst/>
                <a:latin typeface="Calibri" panose="020F0502020204030204" pitchFamily="34" charset="0"/>
                <a:ea typeface="Calibri" panose="020F0502020204030204" pitchFamily="34" charset="0"/>
                <a:cs typeface="Arial" panose="020B0604020202020204" pitchFamily="34" charset="0"/>
              </a:rPr>
              <a:t>כט</a:t>
            </a:r>
            <a:r>
              <a:rPr lang="he-IL" sz="2400" b="1" dirty="0">
                <a:effectLst/>
                <a:latin typeface="Calibri" panose="020F0502020204030204" pitchFamily="34" charset="0"/>
                <a:ea typeface="Calibri" panose="020F0502020204030204" pitchFamily="34" charset="0"/>
                <a:cs typeface="Arial" panose="020B0604020202020204" pitchFamily="34" charset="0"/>
              </a:rPr>
              <a:t> 653; כן ראו: ע"ע 1370/02 </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מהא מועדי נ' המועצה המקומית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מג'אר</a:t>
            </a:r>
            <a:r>
              <a:rPr lang="en-US" sz="2400" b="1" dirty="0">
                <a:effectLst/>
                <a:latin typeface="Calibri" panose="020F0502020204030204" pitchFamily="34" charset="0"/>
                <a:ea typeface="Calibri" panose="020F0502020204030204" pitchFamily="34" charset="0"/>
                <a:cs typeface="Arial" panose="020B0604020202020204" pitchFamily="34" charset="0"/>
              </a:rPr>
              <a:t>, 10.1.2006;  </a:t>
            </a:r>
            <a:r>
              <a:rPr lang="he-IL" sz="2400" b="1" dirty="0">
                <a:effectLst/>
                <a:latin typeface="Calibri" panose="020F0502020204030204" pitchFamily="34" charset="0"/>
                <a:ea typeface="Calibri" panose="020F0502020204030204" pitchFamily="34" charset="0"/>
                <a:cs typeface="Arial" panose="020B0604020202020204" pitchFamily="34" charset="0"/>
              </a:rPr>
              <a:t>עב(תא) </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אסתר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חמאל</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נ'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ט.מ.ל</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מיקרו מחשבים בע"מ</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he-IL" sz="2400" b="1" dirty="0" err="1">
                <a:effectLst/>
                <a:latin typeface="Calibri" panose="020F0502020204030204" pitchFamily="34" charset="0"/>
                <a:ea typeface="Calibri" panose="020F0502020204030204" pitchFamily="34" charset="0"/>
                <a:cs typeface="Arial" panose="020B0604020202020204" pitchFamily="34" charset="0"/>
              </a:rPr>
              <a:t>פד"ע</a:t>
            </a:r>
            <a:r>
              <a:rPr lang="he-IL" sz="2400" b="1" dirty="0">
                <a:effectLst/>
                <a:latin typeface="Calibri" panose="020F0502020204030204" pitchFamily="34" charset="0"/>
                <a:ea typeface="Calibri" panose="020F0502020204030204" pitchFamily="34" charset="0"/>
                <a:cs typeface="Arial" panose="020B0604020202020204" pitchFamily="34" charset="0"/>
              </a:rPr>
              <a:t> לה, קמה;  </a:t>
            </a:r>
            <a:r>
              <a:rPr lang="he-IL" sz="2400" b="1" dirty="0" err="1">
                <a:effectLst/>
                <a:latin typeface="Calibri" panose="020F0502020204030204" pitchFamily="34" charset="0"/>
                <a:ea typeface="Calibri" panose="020F0502020204030204" pitchFamily="34" charset="0"/>
                <a:cs typeface="Arial" panose="020B0604020202020204" pitchFamily="34" charset="0"/>
              </a:rPr>
              <a:t>סעש</a:t>
            </a:r>
            <a:r>
              <a:rPr lang="he-IL" sz="2400" b="1" dirty="0">
                <a:effectLst/>
                <a:latin typeface="Calibri" panose="020F0502020204030204" pitchFamily="34" charset="0"/>
                <a:ea typeface="Calibri" panose="020F0502020204030204" pitchFamily="34" charset="0"/>
                <a:cs typeface="Arial" panose="020B0604020202020204" pitchFamily="34" charset="0"/>
              </a:rPr>
              <a:t> (חי') 55749-06-16</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מלקמו</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שיבשי נ'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חואתו</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ויקטור </a:t>
            </a:r>
            <a:r>
              <a:rPr lang="he-IL" sz="2400" b="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בוחניק</a:t>
            </a:r>
            <a:r>
              <a:rPr lang="he-IL" sz="24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 18.11.18.</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6"/>
          <a:stretch>
            <a:fillRect/>
          </a:stretch>
        </p:blipFill>
        <p:spPr>
          <a:xfrm>
            <a:off x="0" y="-60960"/>
            <a:ext cx="12192000" cy="1450848"/>
          </a:xfrm>
          <a:prstGeom prst="rect">
            <a:avLst/>
          </a:prstGeom>
        </p:spPr>
      </p:pic>
    </p:spTree>
    <p:extLst>
      <p:ext uri="{BB962C8B-B14F-4D97-AF65-F5344CB8AC3E}">
        <p14:creationId xmlns:p14="http://schemas.microsoft.com/office/powerpoint/2010/main" val="4029919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ימי הודעה מוקדמת לפיטורים לבין תקופת חופשת לידה, לתקופת היעדרות מהעבודה עקב לידה, ו- 60 יום לאחר תום אותן חופשות</a:t>
            </a:r>
            <a:r>
              <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3200" b="1" dirty="0">
                <a:effectLst/>
                <a:latin typeface="Calibri" panose="020F0502020204030204" pitchFamily="34" charset="0"/>
                <a:ea typeface="Calibri" panose="020F0502020204030204" pitchFamily="34" charset="0"/>
                <a:cs typeface="Arial" panose="020B0604020202020204" pitchFamily="34" charset="0"/>
              </a:rPr>
              <a:t>לא ניתן - </a:t>
            </a:r>
            <a:r>
              <a:rPr lang="he-IL" dirty="0"/>
              <a:t>ראו </a:t>
            </a:r>
            <a:r>
              <a:rPr lang="he-IL" dirty="0">
                <a:hlinkClick r:id="rId2"/>
              </a:rPr>
              <a:t>סעיף 9(ג)(3) לחוק עבודת נשים, תשי"ד – 1954</a:t>
            </a:r>
            <a:endParaRPr lang="he-IL" dirty="0"/>
          </a:p>
          <a:p>
            <a:pPr algn="r" rtl="1">
              <a:lnSpc>
                <a:spcPct val="107000"/>
              </a:lnSpc>
              <a:spcAft>
                <a:spcPts val="800"/>
              </a:spcAft>
              <a:buFont typeface="Wingdings" panose="05000000000000000000" pitchFamily="2" charset="2"/>
              <a:buChar char="q"/>
            </a:pPr>
            <a:r>
              <a:rPr lang="he-IL" dirty="0"/>
              <a:t>לאחר התקופה המוגנת ניתן לפטר תוך מתן הודעה מוקדמת.</a:t>
            </a: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996646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0" indent="0" algn="r" rtl="1">
              <a:lnSpc>
                <a:spcPct val="107000"/>
              </a:lnSpc>
              <a:spcAft>
                <a:spcPts val="800"/>
              </a:spcAft>
              <a:buNone/>
            </a:pPr>
            <a:r>
              <a:rPr lang="he-IL" sz="1200" b="1" dirty="0">
                <a:effectLst/>
                <a:latin typeface="Calibri" panose="020F0502020204030204" pitchFamily="34" charset="0"/>
                <a:ea typeface="Calibri" panose="020F0502020204030204" pitchFamily="34" charset="0"/>
                <a:cs typeface="Arial" panose="020B0604020202020204" pitchFamily="34" charset="0"/>
              </a:rPr>
              <a:t> </a:t>
            </a:r>
            <a:r>
              <a:rPr lang="he-IL"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ימי הודעה מוקדמת לפיטורים לבין תקופה בה שוהה עובדת במקלט לנשים מוכות ו- 60 יום לאחר אותה תקופה</a:t>
            </a:r>
            <a:r>
              <a:rPr lang="en-US"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b="1" dirty="0">
                <a:effectLst/>
                <a:latin typeface="Calibri" panose="020F0502020204030204" pitchFamily="34" charset="0"/>
                <a:ea typeface="Calibri" panose="020F0502020204030204" pitchFamily="34" charset="0"/>
                <a:cs typeface="Arial" panose="020B0604020202020204" pitchFamily="34" charset="0"/>
              </a:rPr>
              <a:t>לא ניתן - </a:t>
            </a:r>
            <a:r>
              <a:rPr lang="he-IL" dirty="0">
                <a:effectLst/>
                <a:latin typeface="Calibri" panose="020F0502020204030204" pitchFamily="34" charset="0"/>
                <a:ea typeface="Calibri" panose="020F0502020204030204" pitchFamily="34" charset="0"/>
                <a:cs typeface="Arial" panose="020B0604020202020204" pitchFamily="34" charset="0"/>
              </a:rPr>
              <a:t>ראו </a:t>
            </a:r>
            <a:r>
              <a:rPr lang="he-IL"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סעיף' 9(ד) לחוק עבודת נשים, תשי"ד – 1954</a:t>
            </a:r>
            <a:r>
              <a:rPr lang="en-US"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b="1"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185130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6E3275-EC55-4689-AE01-54160FB66D72}"/>
              </a:ext>
            </a:extLst>
          </p:cNvPr>
          <p:cNvSpPr>
            <a:spLocks noGrp="1"/>
          </p:cNvSpPr>
          <p:nvPr>
            <p:ph type="ctrTitle"/>
          </p:nvPr>
        </p:nvSpPr>
        <p:spPr>
          <a:xfrm>
            <a:off x="1188720" y="1847088"/>
            <a:ext cx="9479280" cy="2203704"/>
          </a:xfrm>
        </p:spPr>
        <p:txBody>
          <a:bodyPr>
            <a:normAutofit fontScale="90000"/>
          </a:bodyPr>
          <a:lstStyle/>
          <a:p>
            <a:pPr algn="r" rtl="1">
              <a:lnSpc>
                <a:spcPct val="107000"/>
              </a:lnSpc>
              <a:spcAft>
                <a:spcPts val="800"/>
              </a:spcAft>
            </a:pPr>
            <a:br>
              <a:rPr lang="he-IL" sz="3600" b="1" dirty="0">
                <a:effectLst/>
                <a:latin typeface="Calibri" panose="020F0502020204030204" pitchFamily="34" charset="0"/>
                <a:ea typeface="Calibri" panose="020F0502020204030204" pitchFamily="34" charset="0"/>
                <a:cs typeface="Arial" panose="020B0604020202020204" pitchFamily="34" charset="0"/>
              </a:rPr>
            </a:br>
            <a:r>
              <a:rPr lang="he-IL"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תקופת ההודעה המוקדמת תלויה בשאלה אם מדובר בעובד במשכורת או בעובד בשכר</a:t>
            </a:r>
            <a:r>
              <a:rPr lang="en-US"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br>
              <a:rPr lang="en-US" sz="1600"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br>
              <a:rPr lang="he-IL" sz="3600" b="1" dirty="0">
                <a:solidFill>
                  <a:schemeClr val="tx2"/>
                </a:solidFill>
                <a:effectLst/>
                <a:latin typeface="Calibri" panose="020F0502020204030204" pitchFamily="34" charset="0"/>
                <a:ea typeface="Calibri" panose="020F0502020204030204" pitchFamily="34" charset="0"/>
                <a:cs typeface="+mn-cs"/>
              </a:rPr>
            </a:br>
            <a:br>
              <a:rPr lang="en-US" sz="3600" b="1" dirty="0">
                <a:solidFill>
                  <a:schemeClr val="tx2"/>
                </a:solidFill>
                <a:effectLst/>
                <a:latin typeface="Calibri" panose="020F0502020204030204" pitchFamily="34" charset="0"/>
                <a:ea typeface="Calibri" panose="020F0502020204030204" pitchFamily="34" charset="0"/>
                <a:cs typeface="+mn-cs"/>
              </a:rPr>
            </a:br>
            <a:endParaRPr lang="he-IL" sz="3600" b="1" dirty="0">
              <a:solidFill>
                <a:schemeClr val="tx2"/>
              </a:solidFill>
              <a:cs typeface="+mn-cs"/>
            </a:endParaRPr>
          </a:p>
        </p:txBody>
      </p:sp>
      <p:sp>
        <p:nvSpPr>
          <p:cNvPr id="3" name="כותרת משנה 2">
            <a:extLst>
              <a:ext uri="{FF2B5EF4-FFF2-40B4-BE49-F238E27FC236}">
                <a16:creationId xmlns:a16="http://schemas.microsoft.com/office/drawing/2014/main" id="{AEC6EA6E-DE51-4ADB-B4D7-8910BFB29997}"/>
              </a:ext>
            </a:extLst>
          </p:cNvPr>
          <p:cNvSpPr>
            <a:spLocks noGrp="1"/>
          </p:cNvSpPr>
          <p:nvPr>
            <p:ph type="subTitle" idx="1"/>
          </p:nvPr>
        </p:nvSpPr>
        <p:spPr>
          <a:xfrm>
            <a:off x="1524000" y="2606040"/>
            <a:ext cx="9144000" cy="2651760"/>
          </a:xfrm>
        </p:spPr>
        <p:txBody>
          <a:bodyPr>
            <a:normAutofit/>
          </a:bodyPr>
          <a:lstStyle/>
          <a:p>
            <a:pPr marL="342900" indent="-342900"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עובד במשכורת" </a:t>
            </a:r>
            <a:r>
              <a:rPr lang="he-IL" sz="2400" dirty="0">
                <a:effectLst/>
                <a:latin typeface="Calibri" panose="020F0502020204030204" pitchFamily="34" charset="0"/>
                <a:ea typeface="Calibri" panose="020F0502020204030204" pitchFamily="34" charset="0"/>
                <a:cs typeface="Arial" panose="020B0604020202020204" pitchFamily="34" charset="0"/>
              </a:rPr>
              <a:t>– עובד שעיקר גמול עבודתו משתלם על בסיס של חודש או של תקופה ארוכה יותר;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a:t>
            </a:r>
            <a:r>
              <a:rPr lang="he-IL" sz="2400" b="1" dirty="0">
                <a:effectLst/>
                <a:latin typeface="Calibri" panose="020F0502020204030204" pitchFamily="34" charset="0"/>
                <a:ea typeface="Calibri" panose="020F0502020204030204" pitchFamily="34" charset="0"/>
                <a:cs typeface="Arial" panose="020B0604020202020204" pitchFamily="34" charset="0"/>
              </a:rPr>
              <a:t>עובד בשכר" </a:t>
            </a:r>
            <a:r>
              <a:rPr lang="he-IL" sz="2400" dirty="0">
                <a:effectLst/>
                <a:latin typeface="Calibri" panose="020F0502020204030204" pitchFamily="34" charset="0"/>
                <a:ea typeface="Calibri" panose="020F0502020204030204" pitchFamily="34" charset="0"/>
                <a:cs typeface="Arial" panose="020B0604020202020204" pitchFamily="34" charset="0"/>
              </a:rPr>
              <a:t>– עובד שאינו עובד במשכורת, קרי – עובד על בסיס שעתי, יומי או עובד לפי פדיון או תפוקה.</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endParaRPr lang="he-IL" dirty="0"/>
          </a:p>
        </p:txBody>
      </p:sp>
      <p:pic>
        <p:nvPicPr>
          <p:cNvPr id="4" name="תמונה 3">
            <a:extLst>
              <a:ext uri="{FF2B5EF4-FFF2-40B4-BE49-F238E27FC236}">
                <a16:creationId xmlns:a16="http://schemas.microsoft.com/office/drawing/2014/main" id="{D893D298-B415-4622-9342-0A656EF3E527}"/>
              </a:ext>
            </a:extLst>
          </p:cNvPr>
          <p:cNvPicPr>
            <a:picLocks noChangeAspect="1"/>
          </p:cNvPicPr>
          <p:nvPr/>
        </p:nvPicPr>
        <p:blipFill>
          <a:blip r:embed="rId2"/>
          <a:stretch>
            <a:fillRect/>
          </a:stretch>
        </p:blipFill>
        <p:spPr>
          <a:xfrm>
            <a:off x="0" y="0"/>
            <a:ext cx="12192000" cy="1450848"/>
          </a:xfrm>
          <a:prstGeom prst="rect">
            <a:avLst/>
          </a:prstGeom>
        </p:spPr>
      </p:pic>
    </p:spTree>
    <p:extLst>
      <p:ext uri="{BB962C8B-B14F-4D97-AF65-F5344CB8AC3E}">
        <p14:creationId xmlns:p14="http://schemas.microsoft.com/office/powerpoint/2010/main" val="641572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endParaRPr lang="he-IL" sz="2400" b="1"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ימי הודעה מוקדמת לבין תקופת היעדרות עובדת עקב הפלה,?</a:t>
            </a:r>
          </a:p>
          <a:p>
            <a:pPr marL="0" indent="0" algn="r" rtl="1">
              <a:lnSpc>
                <a:spcPct val="107000"/>
              </a:lnSpc>
              <a:spcAft>
                <a:spcPts val="800"/>
              </a:spcAft>
              <a:buNone/>
            </a:pP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לא ניתן -  סעיף  9(ו)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לחוק עבודת נשים, תשי"ד – 1954</a:t>
            </a:r>
            <a:r>
              <a:rPr lang="en-US"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a:t>
            </a:r>
            <a:endPar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dirty="0"/>
              <a:t>בהתאם לאישור רפואי ועד ל- 6 שבועות</a:t>
            </a:r>
            <a:endParaRPr lang="en-US" dirty="0"/>
          </a:p>
          <a:p>
            <a:pPr algn="r" rtl="1">
              <a:lnSpc>
                <a:spcPct val="107000"/>
              </a:lnSpc>
              <a:spcAft>
                <a:spcPts val="800"/>
              </a:spcAft>
            </a:pPr>
            <a:r>
              <a:rPr lang="he-IL" sz="1100" b="1"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395632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ניתן לחפוף בין ימי הודעה מוקדמת בין שירות מילואים </a:t>
            </a:r>
            <a:r>
              <a:rPr lang="he-IL" sz="3200" b="1" dirty="0" err="1">
                <a:solidFill>
                  <a:schemeClr val="tx2"/>
                </a:solidFill>
                <a:effectLst/>
                <a:latin typeface="Calibri" panose="020F0502020204030204" pitchFamily="34" charset="0"/>
                <a:ea typeface="Calibri" panose="020F0502020204030204" pitchFamily="34" charset="0"/>
                <a:cs typeface="Arial" panose="020B0604020202020204" pitchFamily="34" charset="0"/>
              </a:rPr>
              <a:t>מילואים</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העולה על יומיים?</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לא ניתן.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ראו סעיפים 41(ג) ו-  41א(ג)</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לחוק חיילים משוחררים (החזרה לעבודה), תש"ט - 1949</a:t>
            </a:r>
            <a:r>
              <a:rPr lang="en-US"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a:t>
            </a:r>
            <a:r>
              <a:rPr lang="en-US" sz="24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יושם אל לב כי איסור החפיפה בין ימי ההודעה המוקדמת לבין שירות המילואים חל רק כאשר מדובר בהודעה מוקדמת לפיטורים.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במקרה בו העובד הוא זה שמתפטר במהלך שירות המילואים, לא קיים איסור לחפוף את ימי ההודעה המוקדמת להתפטרות עם שירות המילואים[ראו לשון סעיף 41א(ג)  ל</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חוק חיילים משוחררים</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לפיו - "במניין ימי ההודעה המוקדמת לפיטורים, לא יבואו התקופות המפורטות בסעיף קטן (ב)</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b="1"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433573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p>
          <a:p>
            <a:pPr algn="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הצדדים יכולים להסכים על תקופת הודעה מוקדמת הדדית ארוכה יותר מזו הקבועה בחוק וההסכמה תחייב</a:t>
            </a:r>
            <a:r>
              <a:rPr lang="he-IL" sz="3200"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בעניין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שמואל מיכאל</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a:effectLst/>
                <a:latin typeface="Calibri" panose="020F0502020204030204" pitchFamily="34" charset="0"/>
                <a:ea typeface="Calibri" panose="020F0502020204030204" pitchFamily="34" charset="0"/>
                <a:cs typeface="Arial" panose="020B0604020202020204" pitchFamily="34" charset="0"/>
              </a:rPr>
              <a:t>עב(חי) 7121/00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שמואל מיכאל נשר נ' קיי פי מערכות אלקטרוניות בע"מ</a:t>
            </a:r>
            <a:r>
              <a:rPr lang="en-US" sz="1200" dirty="0">
                <a:effectLst/>
                <a:latin typeface="Calibri" panose="020F0502020204030204" pitchFamily="34" charset="0"/>
                <a:ea typeface="Calibri" panose="020F0502020204030204" pitchFamily="34" charset="0"/>
                <a:cs typeface="Arial" panose="020B0604020202020204" pitchFamily="34" charset="0"/>
              </a:rPr>
              <a:t>( 4.3.2003 </a:t>
            </a: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נפסק כי יש ליישם את התקופה המפורטת בהסכם הספציפי שבין הצדדים, </a:t>
            </a:r>
            <a:r>
              <a:rPr lang="he-IL" sz="2400" b="1" dirty="0">
                <a:effectLst/>
                <a:latin typeface="Calibri" panose="020F0502020204030204" pitchFamily="34" charset="0"/>
                <a:ea typeface="Calibri" panose="020F0502020204030204" pitchFamily="34" charset="0"/>
                <a:cs typeface="Arial" panose="020B0604020202020204" pitchFamily="34" charset="0"/>
              </a:rPr>
              <a:t>הלוקחת אף בחשבון את מהות התפקיד של העובד </a:t>
            </a:r>
            <a:r>
              <a:rPr lang="he-IL" sz="2400" dirty="0">
                <a:effectLst/>
                <a:latin typeface="Calibri" panose="020F0502020204030204" pitchFamily="34" charset="0"/>
                <a:ea typeface="Calibri" panose="020F0502020204030204" pitchFamily="34" charset="0"/>
                <a:cs typeface="Arial" panose="020B0604020202020204" pitchFamily="34" charset="0"/>
              </a:rPr>
              <a:t>המפוטר, </a:t>
            </a:r>
            <a:r>
              <a:rPr lang="he-IL" sz="2400" b="1" dirty="0">
                <a:effectLst/>
                <a:latin typeface="Calibri" panose="020F0502020204030204" pitchFamily="34" charset="0"/>
                <a:ea typeface="Calibri" panose="020F0502020204030204" pitchFamily="34" charset="0"/>
                <a:cs typeface="Arial" panose="020B0604020202020204" pitchFamily="34" charset="0"/>
              </a:rPr>
              <a:t>ואת משך הזמן הדרוש למציאת תפקיד התואם את כישוריו</a:t>
            </a:r>
            <a:r>
              <a:rPr lang="he-IL" sz="2400" dirty="0">
                <a:effectLst/>
                <a:latin typeface="Calibri" panose="020F0502020204030204" pitchFamily="34" charset="0"/>
                <a:ea typeface="Calibri" panose="020F0502020204030204" pitchFamily="34" charset="0"/>
                <a:cs typeface="Arial" panose="020B0604020202020204" pitchFamily="34" charset="0"/>
              </a:rPr>
              <a:t>[</a:t>
            </a:r>
            <a:r>
              <a:rPr lang="he-IL" sz="1200" dirty="0">
                <a:effectLst/>
                <a:latin typeface="Calibri" panose="020F0502020204030204" pitchFamily="34" charset="0"/>
                <a:ea typeface="Calibri" panose="020F0502020204030204" pitchFamily="34" charset="0"/>
                <a:cs typeface="Arial" panose="020B0604020202020204" pitchFamily="34" charset="0"/>
              </a:rPr>
              <a:t>ראו גם - </a:t>
            </a:r>
            <a:r>
              <a:rPr lang="he-IL" sz="1200" dirty="0" err="1">
                <a:effectLst/>
                <a:latin typeface="Calibri" panose="020F0502020204030204" pitchFamily="34" charset="0"/>
                <a:ea typeface="Calibri" panose="020F0502020204030204" pitchFamily="34" charset="0"/>
                <a:cs typeface="Arial" panose="020B0604020202020204" pitchFamily="34" charset="0"/>
              </a:rPr>
              <a:t>סעש</a:t>
            </a:r>
            <a:r>
              <a:rPr lang="he-IL" sz="1200" dirty="0">
                <a:effectLst/>
                <a:latin typeface="Calibri" panose="020F0502020204030204" pitchFamily="34" charset="0"/>
                <a:ea typeface="Calibri" panose="020F0502020204030204" pitchFamily="34" charset="0"/>
                <a:cs typeface="Arial" panose="020B0604020202020204" pitchFamily="34" charset="0"/>
              </a:rPr>
              <a:t> (ת"א) 29361-08-13‏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גלית אביטן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חכמון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נ'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הוניגמן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ובניו בע"מ</a:t>
            </a:r>
            <a:r>
              <a:rPr lang="en-US" sz="1200" dirty="0">
                <a:effectLst/>
                <a:latin typeface="Calibri" panose="020F0502020204030204" pitchFamily="34" charset="0"/>
                <a:ea typeface="Calibri" panose="020F0502020204030204" pitchFamily="34" charset="0"/>
                <a:cs typeface="Arial" panose="020B0604020202020204" pitchFamily="34" charset="0"/>
              </a:rPr>
              <a:t>[31.7.16 </a:t>
            </a: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he-IL" sz="12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b="1" dirty="0">
                <a:effectLst/>
                <a:latin typeface="Calibri" panose="020F0502020204030204" pitchFamily="34" charset="0"/>
                <a:ea typeface="Calibri" panose="020F0502020204030204" pitchFamily="34" charset="0"/>
                <a:cs typeface="Arial" panose="020B0604020202020204" pitchFamily="34" charset="0"/>
              </a:rPr>
              <a:t>מאידך, נפסק, כי תניה בחוזה עבודה אישי הקובעת הודעה מוקדמת ארוכה מהקבוע בחוק, בטלה כלפי העובד, משום שיש בה התניה על זכות </a:t>
            </a:r>
            <a:r>
              <a:rPr lang="he-IL" sz="2000" b="1" dirty="0" err="1">
                <a:effectLst/>
                <a:latin typeface="Calibri" panose="020F0502020204030204" pitchFamily="34" charset="0"/>
                <a:ea typeface="Calibri" panose="020F0502020204030204" pitchFamily="34" charset="0"/>
                <a:cs typeface="Arial" panose="020B0604020202020204" pitchFamily="34" charset="0"/>
              </a:rPr>
              <a:t>קוגנטית</a:t>
            </a:r>
            <a:r>
              <a:rPr lang="en-US" sz="2000" b="1" dirty="0">
                <a:effectLst/>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עב' (ת"א) 8229/05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סי.אל.אס</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אוברסיז</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בע"מ נ' אליהו גולדשטיין</a:t>
            </a:r>
            <a:r>
              <a:rPr lang="en-US" sz="1200" dirty="0">
                <a:effectLst/>
                <a:latin typeface="Calibri" panose="020F0502020204030204" pitchFamily="34" charset="0"/>
                <a:ea typeface="Calibri" panose="020F0502020204030204" pitchFamily="34" charset="0"/>
                <a:cs typeface="Arial" panose="020B0604020202020204" pitchFamily="34" charset="0"/>
              </a:rPr>
              <a:t>,</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err="1">
                <a:effectLst/>
                <a:latin typeface="Arial" panose="020B0604020202020204" pitchFamily="34" charset="0"/>
                <a:ea typeface="Calibri" panose="020F0502020204030204" pitchFamily="34" charset="0"/>
                <a:cs typeface="Arial" panose="020B0604020202020204" pitchFamily="34" charset="0"/>
              </a:rPr>
              <a:t>דמ</a:t>
            </a:r>
            <a:r>
              <a:rPr lang="he-IL" sz="1200" dirty="0">
                <a:effectLst/>
                <a:latin typeface="Arial" panose="020B0604020202020204" pitchFamily="34" charset="0"/>
                <a:ea typeface="Calibri" panose="020F0502020204030204" pitchFamily="34" charset="0"/>
                <a:cs typeface="Arial" panose="020B0604020202020204" pitchFamily="34" charset="0"/>
              </a:rPr>
              <a:t> (י-ם) 6700/04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לוי יניב נ' כפיר ביטחון ומיגון אלקטרוני בע"מ</a:t>
            </a:r>
            <a:r>
              <a:rPr lang="en-US" sz="1200" dirty="0">
                <a:effectLst/>
                <a:latin typeface="Calibri" panose="020F0502020204030204" pitchFamily="34" charset="0"/>
                <a:ea typeface="Calibri" panose="020F0502020204030204" pitchFamily="34" charset="0"/>
                <a:cs typeface="Arial" panose="020B0604020202020204" pitchFamily="34" charset="0"/>
              </a:rPr>
              <a:t>,</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err="1">
                <a:effectLst/>
                <a:latin typeface="Arial" panose="020B0604020202020204" pitchFamily="34" charset="0"/>
                <a:ea typeface="Calibri" panose="020F0502020204030204" pitchFamily="34" charset="0"/>
                <a:cs typeface="Arial" panose="020B0604020202020204" pitchFamily="34" charset="0"/>
              </a:rPr>
              <a:t>דמ</a:t>
            </a:r>
            <a:r>
              <a:rPr lang="he-IL" sz="1200" dirty="0">
                <a:effectLst/>
                <a:latin typeface="Arial" panose="020B0604020202020204" pitchFamily="34" charset="0"/>
                <a:ea typeface="Calibri" panose="020F0502020204030204" pitchFamily="34" charset="0"/>
                <a:cs typeface="Arial" panose="020B0604020202020204" pitchFamily="34" charset="0"/>
              </a:rPr>
              <a:t>(י-ם) 5624/04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טל נועם נ' אברהם מרדכי</a:t>
            </a:r>
            <a:r>
              <a:rPr lang="en-US" sz="1200" dirty="0">
                <a:effectLst/>
                <a:latin typeface="Calibri" panose="020F0502020204030204" pitchFamily="34" charset="0"/>
                <a:ea typeface="Calibri" panose="020F0502020204030204" pitchFamily="34" charset="0"/>
                <a:cs typeface="Arial" panose="020B0604020202020204" pitchFamily="34" charset="0"/>
              </a:rPr>
              <a:t>, 26.12.04] </a:t>
            </a:r>
            <a:r>
              <a:rPr lang="he-IL" sz="1200" dirty="0">
                <a:effectLst/>
                <a:latin typeface="Calibri" panose="020F0502020204030204" pitchFamily="34" charset="0"/>
                <a:ea typeface="Calibri" panose="020F0502020204030204" pitchFamily="34" charset="0"/>
                <a:cs typeface="Arial" panose="020B0604020202020204" pitchFamily="34" charset="0"/>
              </a:rPr>
              <a:t>ובעניין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קורט תקשורת</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a:effectLst/>
                <a:latin typeface="Calibri" panose="020F0502020204030204" pitchFamily="34" charset="0"/>
                <a:ea typeface="Calibri" panose="020F0502020204030204" pitchFamily="34" charset="0"/>
                <a:cs typeface="Arial" panose="020B0604020202020204" pitchFamily="34" charset="0"/>
              </a:rPr>
              <a:t>בע"מ[1. תע"א 8079-07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כהנא עשהאל נ' קורט תקשורת בע"מ</a:t>
            </a:r>
            <a:r>
              <a:rPr lang="en-US" sz="1200" dirty="0">
                <a:effectLst/>
                <a:latin typeface="Calibri" panose="020F0502020204030204" pitchFamily="34" charset="0"/>
                <a:ea typeface="Calibri" panose="020F0502020204030204" pitchFamily="34" charset="0"/>
                <a:cs typeface="Arial" panose="020B0604020202020204" pitchFamily="34" charset="0"/>
              </a:rPr>
              <a:t>,[ 27.7.11].</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8"/>
          <a:stretch>
            <a:fillRect/>
          </a:stretch>
        </p:blipFill>
        <p:spPr>
          <a:xfrm>
            <a:off x="0" y="-60960"/>
            <a:ext cx="12192000" cy="1450848"/>
          </a:xfrm>
          <a:prstGeom prst="rect">
            <a:avLst/>
          </a:prstGeom>
        </p:spPr>
      </p:pic>
    </p:spTree>
    <p:extLst>
      <p:ext uri="{BB962C8B-B14F-4D97-AF65-F5344CB8AC3E}">
        <p14:creationId xmlns:p14="http://schemas.microsoft.com/office/powerpoint/2010/main" val="736353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07000"/>
              </a:lnSpc>
              <a:spcAft>
                <a:spcPts val="800"/>
              </a:spcAft>
              <a:buFont typeface="Wingdings" panose="05000000000000000000" pitchFamily="2" charset="2"/>
              <a:buChar char="q"/>
            </a:pP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לטעמנו, מקום בו הצדדים קובעים תקופת הודעה </a:t>
            </a:r>
            <a:r>
              <a:rPr lang="he-IL" sz="2400" b="1" dirty="0">
                <a:effectLst/>
                <a:latin typeface="Calibri" panose="020F0502020204030204" pitchFamily="34" charset="0"/>
                <a:ea typeface="Calibri" panose="020F0502020204030204" pitchFamily="34" charset="0"/>
                <a:cs typeface="Arial" panose="020B0604020202020204" pitchFamily="34" charset="0"/>
              </a:rPr>
              <a:t>מוקדמת הדדית </a:t>
            </a:r>
            <a:r>
              <a:rPr lang="he-IL" sz="2400" dirty="0">
                <a:effectLst/>
                <a:latin typeface="Calibri" panose="020F0502020204030204" pitchFamily="34" charset="0"/>
                <a:ea typeface="Calibri" panose="020F0502020204030204" pitchFamily="34" charset="0"/>
                <a:cs typeface="Arial" panose="020B0604020202020204" pitchFamily="34" charset="0"/>
              </a:rPr>
              <a:t>ארוכה מזו הקבועה בחוק, יש לתת לה תוקף מקום בו מדובר </a:t>
            </a:r>
            <a:r>
              <a:rPr lang="he-IL" sz="2400" b="1" dirty="0">
                <a:effectLst/>
                <a:latin typeface="Calibri" panose="020F0502020204030204" pitchFamily="34" charset="0"/>
                <a:ea typeface="Calibri" panose="020F0502020204030204" pitchFamily="34" charset="0"/>
                <a:cs typeface="Arial" panose="020B0604020202020204" pitchFamily="34" charset="0"/>
              </a:rPr>
              <a:t>בעובד במשרה ניהולית או באיש מקצוע שיש לו </a:t>
            </a:r>
            <a:r>
              <a:rPr lang="he-IL" sz="2400" dirty="0">
                <a:effectLst/>
                <a:latin typeface="Calibri" panose="020F0502020204030204" pitchFamily="34" charset="0"/>
                <a:ea typeface="Calibri" panose="020F0502020204030204" pitchFamily="34" charset="0"/>
                <a:cs typeface="Arial" panose="020B0604020202020204" pitchFamily="34" charset="0"/>
              </a:rPr>
              <a:t>מומחיות מיוחדת, </a:t>
            </a:r>
            <a:r>
              <a:rPr lang="he-IL" sz="2400" b="1" dirty="0">
                <a:effectLst/>
                <a:latin typeface="Calibri" panose="020F0502020204030204" pitchFamily="34" charset="0"/>
                <a:ea typeface="Calibri" panose="020F0502020204030204" pitchFamily="34" charset="0"/>
                <a:cs typeface="Arial" panose="020B0604020202020204" pitchFamily="34" charset="0"/>
              </a:rPr>
              <a:t>וקיים קושי לאתר להם מחליף במקרה של התפטרו</a:t>
            </a:r>
            <a:r>
              <a:rPr lang="he-IL" sz="2400" dirty="0">
                <a:effectLst/>
                <a:latin typeface="Calibri" panose="020F0502020204030204" pitchFamily="34" charset="0"/>
                <a:ea typeface="Calibri" panose="020F0502020204030204" pitchFamily="34" charset="0"/>
                <a:cs typeface="Arial" panose="020B0604020202020204" pitchFamily="34" charset="0"/>
              </a:rPr>
              <a:t>ת, אזי יש מקום לתת להסכמה זו תוקף.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 מנגד, תניה בהסכם הקובעת הודעה מוקדמת לפני התפטרות ארוכה לעובד מהשורה, ללא כל סיבה או טעם מיוחד, תצדיק תוצאה בה לא יינתן לה תוקף</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 האמור נבחן לפי עקרונות תום לב וסבירות הקיימים במשפט העבודה.</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812501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he-IL" sz="3200" b="1" dirty="0">
                <a:solidFill>
                  <a:schemeClr val="tx2"/>
                </a:solidFill>
              </a:rPr>
              <a:t>האם ניתן לחפוף תמורת הודעה מוקדמת עם חודשי הסתגלות?</a:t>
            </a:r>
          </a:p>
          <a:p>
            <a:pPr>
              <a:buFont typeface="Wingdings" panose="05000000000000000000" pitchFamily="2" charset="2"/>
              <a:buChar char="q"/>
            </a:pPr>
            <a:endParaRPr lang="he-IL" sz="1600" dirty="0"/>
          </a:p>
          <a:p>
            <a:pPr>
              <a:lnSpc>
                <a:spcPct val="100000"/>
              </a:lnSpc>
              <a:buFont typeface="Wingdings" panose="05000000000000000000" pitchFamily="2" charset="2"/>
              <a:buChar char="q"/>
            </a:pPr>
            <a:r>
              <a:rPr lang="he-IL" sz="2000" dirty="0"/>
              <a:t>השאלה שעמדה על המדוכה בעניין </a:t>
            </a:r>
            <a:r>
              <a:rPr lang="he-IL" sz="2000" dirty="0">
                <a:hlinkClick r:id="rId2"/>
              </a:rPr>
              <a:t>עירית לוד</a:t>
            </a:r>
            <a:r>
              <a:rPr lang="he-IL" sz="2000" dirty="0"/>
              <a:t>[1. עסק (ארצי) 12/07 </a:t>
            </a:r>
            <a:r>
              <a:rPr lang="he-IL" sz="2000" dirty="0">
                <a:hlinkClick r:id="rId2"/>
              </a:rPr>
              <a:t> עיריית לוד נ' הסתדרות </a:t>
            </a:r>
            <a:r>
              <a:rPr lang="he-IL" sz="2000" dirty="0" err="1">
                <a:hlinkClick r:id="rId2"/>
              </a:rPr>
              <a:t>המעו"ף</a:t>
            </a:r>
            <a:r>
              <a:rPr lang="he-IL" sz="2000" dirty="0">
                <a:hlinkClick r:id="rId2"/>
              </a:rPr>
              <a:t> וועד עובדי עיריית לוד,</a:t>
            </a:r>
            <a:r>
              <a:rPr lang="he-IL" sz="2000" dirty="0"/>
              <a:t> 2.4.09] </a:t>
            </a:r>
            <a:r>
              <a:rPr lang="he-IL" sz="2000" dirty="0" err="1"/>
              <a:t>היתה</a:t>
            </a:r>
            <a:r>
              <a:rPr lang="he-IL" sz="2000" dirty="0"/>
              <a:t> האם העובדים שפוטרו מהעירייה במסגרת הסכם הבראה זכאים לתמורת הודעה מוקדמת כמתחייב מחוקת העבודה לעובדי הרשויות המקומיות בנוסף לחודשי ההסתגלות שהוענקו להם מכוח הסכם ההבראה או שמא זכויות אלה חופפות אחת לשנייה ואין להעניקן במצטבר. </a:t>
            </a:r>
          </a:p>
          <a:p>
            <a:pPr>
              <a:lnSpc>
                <a:spcPct val="100000"/>
              </a:lnSpc>
              <a:buFont typeface="Wingdings" panose="05000000000000000000" pitchFamily="2" charset="2"/>
              <a:buChar char="q"/>
            </a:pPr>
            <a:r>
              <a:rPr lang="he-IL" sz="2000" dirty="0"/>
              <a:t>יובהר, כי לא הייתה מחלוקת בין הצדדים כי מקום בו עבד העובד בפועל בתקופת ההודעה המוקדמת על העירייה לשלם לו את הן הודעה מוקדמת והן את חודשי ההסתגלות.</a:t>
            </a:r>
          </a:p>
          <a:p>
            <a:pPr marR="0" lvl="0" algn="r" defTabSz="914400" rtl="1" eaLnBrk="1" fontAlgn="auto" latinLnBrk="0" hangingPunct="1">
              <a:lnSpc>
                <a:spcPct val="100000"/>
              </a:lnSpc>
              <a:spcBef>
                <a:spcPts val="1000"/>
              </a:spcBef>
              <a:spcAft>
                <a:spcPts val="0"/>
              </a:spcAft>
              <a:buClrTx/>
              <a:buSzTx/>
              <a:buFont typeface="Wingdings" panose="05000000000000000000" pitchFamily="2" charset="2"/>
              <a:buChar char="q"/>
              <a:tabLst/>
              <a:defRPr/>
            </a:pPr>
            <a:r>
              <a:rPr kumimoji="0" lang="he-IL" sz="2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נקבע שאין מקום להבחנה בין תמורת הודעה מוקדמת למתן הודעה מוקדמת בעין, לעניין הזכאות לחודשי ההסתגלות במצטבר איתה, לפי הסכם הבראה. </a:t>
            </a:r>
          </a:p>
          <a:p>
            <a:pPr marR="0" lvl="0" algn="r" defTabSz="914400" rtl="1" eaLnBrk="1" fontAlgn="auto" latinLnBrk="0" hangingPunct="1">
              <a:lnSpc>
                <a:spcPct val="100000"/>
              </a:lnSpc>
              <a:spcBef>
                <a:spcPts val="1000"/>
              </a:spcBef>
              <a:spcAft>
                <a:spcPts val="0"/>
              </a:spcAft>
              <a:buClrTx/>
              <a:buSzTx/>
              <a:buFont typeface="Wingdings" panose="05000000000000000000" pitchFamily="2" charset="2"/>
              <a:buChar char="q"/>
              <a:tabLst/>
              <a:defRPr/>
            </a:pPr>
            <a:r>
              <a:rPr kumimoji="0" lang="he-IL" sz="2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עם זאת, עובד המסרב לעבוד בתקופת ההודעה המוקדמת שניתנה לו ע"י המעסיק, לא יהא זכאי לתמורת הודעה מוקדמת בגין אותה תקופת הודעה מוקדמת.</a:t>
            </a:r>
          </a:p>
          <a:p>
            <a:endParaRPr lang="he-IL" sz="1600" dirty="0"/>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826863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just"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4 לחוק </a:t>
            </a:r>
            <a:r>
              <a:rPr lang="he-IL" sz="32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הודעה מוקדמת לפיטורים ולהתפטרות, תשס"א-2001</a:t>
            </a:r>
            <a:r>
              <a:rPr lang="en-US" sz="32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 תשלום הודעה מוקדמת לעובד בשכר.</a:t>
            </a: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במהלך שנת עבודה ראשונה </a:t>
            </a:r>
            <a:r>
              <a:rPr lang="he-IL" sz="2400" dirty="0">
                <a:effectLst/>
                <a:latin typeface="Calibri" panose="020F0502020204030204" pitchFamily="34" charset="0"/>
                <a:ea typeface="Calibri" panose="020F0502020204030204" pitchFamily="34" charset="0"/>
                <a:cs typeface="Arial" panose="020B0604020202020204" pitchFamily="34" charset="0"/>
              </a:rPr>
              <a:t>- עובד ששכרו משולם על בסיס יומי או שעתי בעל ותק של עד שנה זכאי ליום הודעה מוקדמת בגין כל חודש עבודה.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במהלך שנת עבודתו השנייה </a:t>
            </a:r>
            <a:r>
              <a:rPr lang="he-IL" sz="2400" dirty="0">
                <a:effectLst/>
                <a:latin typeface="Calibri" panose="020F0502020204030204" pitchFamily="34" charset="0"/>
                <a:ea typeface="Calibri" panose="020F0502020204030204" pitchFamily="34" charset="0"/>
                <a:cs typeface="Arial" panose="020B0604020202020204" pitchFamily="34" charset="0"/>
              </a:rPr>
              <a:t>- העובד זכאי לתקופת הודעה מוקדמת בת 14 יום בתוספת יום נוסף בגין כל שני חודשי עבודה בשנת עבודתו השנייה.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בשנת עבודתו השלישית </a:t>
            </a:r>
            <a:r>
              <a:rPr lang="he-IL" sz="2400" dirty="0">
                <a:effectLst/>
                <a:latin typeface="Calibri" panose="020F0502020204030204" pitchFamily="34" charset="0"/>
                <a:ea typeface="Calibri" panose="020F0502020204030204" pitchFamily="34" charset="0"/>
                <a:cs typeface="Arial" panose="020B0604020202020204" pitchFamily="34" charset="0"/>
              </a:rPr>
              <a:t>- העובד זכאי ל 21 יום בתוספת יום נוסף בגין כל שני חודשי עבודה בשנת עבודתו השלישית.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עובד בעל ותק של 3 שנים </a:t>
            </a:r>
            <a:r>
              <a:rPr lang="he-IL" sz="2400" dirty="0">
                <a:effectLst/>
                <a:latin typeface="Calibri" panose="020F0502020204030204" pitchFamily="34" charset="0"/>
                <a:ea typeface="Calibri" panose="020F0502020204030204" pitchFamily="34" charset="0"/>
                <a:cs typeface="Arial" panose="020B0604020202020204" pitchFamily="34" charset="0"/>
              </a:rPr>
              <a:t>ומעלה זכאי להודעה מוקדמת של חודש ימים</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endParaRPr lang="he-IL" sz="12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041082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r>
              <a:rPr lang="he-IL" sz="3200"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5 ל</a:t>
            </a:r>
            <a:r>
              <a:rPr lang="he-IL" sz="3200" u="sng" dirty="0">
                <a:solidFill>
                  <a:schemeClr val="tx2"/>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חוק הודעה מוקדמת לפיטורים ולהתפטרות, תשס"א-2001</a:t>
            </a:r>
            <a:r>
              <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lang="he-IL"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עקרון הדדיות</a:t>
            </a:r>
            <a:r>
              <a:rPr lang="he-IL"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סעיף 5 לחוק קובע עקרון הדדיות בין הודעה מוקדמת לפני פיטורים לבין הודעה מוקדמת </a:t>
            </a:r>
            <a:r>
              <a:rPr lang="he-IL" sz="2400" dirty="0">
                <a:effectLst/>
                <a:latin typeface="Calibri" panose="020F0502020204030204" pitchFamily="34" charset="0"/>
                <a:ea typeface="Calibri" panose="020F0502020204030204" pitchFamily="34" charset="0"/>
                <a:cs typeface="Arial" panose="020B0604020202020204" pitchFamily="34" charset="0"/>
              </a:rPr>
              <a:t>לפני התפטרות ומחייב את העובד לתת הודעה מוקדמת להתפטרות בהתאם לקבוע בסעיפים 3  ו- 4 לחוק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דב"ע</a:t>
            </a:r>
            <a:r>
              <a:rPr lang="he-IL" sz="2400" dirty="0">
                <a:effectLst/>
                <a:latin typeface="Calibri" panose="020F0502020204030204" pitchFamily="34" charset="0"/>
                <a:ea typeface="Calibri" panose="020F0502020204030204" pitchFamily="34" charset="0"/>
                <a:cs typeface="Arial" panose="020B0604020202020204" pitchFamily="34" charset="0"/>
              </a:rPr>
              <a:t> נד/3-223</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he-IL"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עסיס ינון –  גילה שטרית (בן אבו)</a:t>
            </a:r>
            <a:r>
              <a:rPr lang="en-US" sz="2400" dirty="0">
                <a:effectLst/>
                <a:latin typeface="Calibri" panose="020F0502020204030204" pitchFamily="34" charset="0"/>
                <a:ea typeface="Calibri" panose="020F0502020204030204" pitchFamily="34" charset="0"/>
                <a:cs typeface="Arial" panose="020B0604020202020204" pitchFamily="34" charset="0"/>
              </a:rPr>
              <a:t> [9.4.95 </a:t>
            </a:r>
          </a:p>
          <a:p>
            <a:pPr marL="0" indent="0" algn="r" rtl="1">
              <a:lnSpc>
                <a:spcPct val="107000"/>
              </a:lnSpc>
              <a:spcAft>
                <a:spcPts val="800"/>
              </a:spcAft>
              <a:buNone/>
            </a:pPr>
            <a:endParaRPr lang="he-IL" sz="12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3384871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3200" dirty="0">
                <a:solidFill>
                  <a:schemeClr val="tx2"/>
                </a:solidFill>
                <a:effectLst/>
                <a:latin typeface="Calibri" panose="020F050202020403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ההודעה המוקדמת על התפטרות צריכה להיות פוזיטיבית וודאית.</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בעניין סעיד </a:t>
            </a:r>
            <a:r>
              <a:rPr lang="he-IL" sz="1200" dirty="0">
                <a:effectLst/>
                <a:latin typeface="Calibri" panose="020F0502020204030204" pitchFamily="34" charset="0"/>
                <a:ea typeface="Calibri" panose="020F0502020204030204" pitchFamily="34" charset="0"/>
                <a:cs typeface="Arial" panose="020B0604020202020204" pitchFamily="34" charset="0"/>
              </a:rPr>
              <a:t>(סע (חי') 65759-12-14</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סעיד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גרבא</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מחלבת השומרון בע"מ</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 </a:t>
            </a:r>
            <a:r>
              <a:rPr lang="en-US" sz="1200" dirty="0">
                <a:effectLst/>
                <a:latin typeface="Calibri" panose="020F0502020204030204" pitchFamily="34" charset="0"/>
                <a:ea typeface="Calibri" panose="020F0502020204030204" pitchFamily="34" charset="0"/>
                <a:cs typeface="Arial" panose="020B0604020202020204" pitchFamily="34" charset="0"/>
              </a:rPr>
              <a:t>( 10/1/16 </a:t>
            </a:r>
            <a:r>
              <a:rPr lang="he-IL" sz="2400" dirty="0">
                <a:effectLst/>
                <a:latin typeface="Arial" panose="020B0604020202020204" pitchFamily="34" charset="0"/>
                <a:ea typeface="Calibri" panose="020F0502020204030204" pitchFamily="34" charset="0"/>
                <a:cs typeface="Arial" panose="020B0604020202020204" pitchFamily="34" charset="0"/>
              </a:rPr>
              <a:t>נפסק כי לא די בכך שהתובע ישתף את מנהליו וחבריו לעבודה בכך שהגיש מועמדות למכרז להפעלת סוכנות הדואר, אלא עליו להודיע פוזיטיבית כי הוא עוזב את העבודה ואת עיתוי העזיבה, על מנת שמעסיקו יוכל להיערך למציאת מחליף.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הבאת עובד חלופי על ידי העובד המתפטר אינו מהווה תחליף למתן הודעה מוקדמת </a:t>
            </a:r>
            <a:r>
              <a:rPr lang="he-IL" sz="1200" dirty="0">
                <a:effectLst/>
                <a:latin typeface="Calibri" panose="020F0502020204030204" pitchFamily="34" charset="0"/>
                <a:ea typeface="Calibri" panose="020F0502020204030204" pitchFamily="34" charset="0"/>
                <a:cs typeface="Arial" panose="020B0604020202020204" pitchFamily="34" charset="0"/>
              </a:rPr>
              <a:t>[סע (ת"א) 50423-12-12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תשומה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טקי</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הבטאב</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נ' רפאל אומנות הכדים בע"מ</a:t>
            </a:r>
            <a:r>
              <a:rPr lang="en-US" sz="1200" dirty="0">
                <a:effectLst/>
                <a:latin typeface="Calibri" panose="020F0502020204030204" pitchFamily="34" charset="0"/>
                <a:ea typeface="Calibri" panose="020F0502020204030204" pitchFamily="34" charset="0"/>
                <a:cs typeface="Arial" panose="020B0604020202020204" pitchFamily="34" charset="0"/>
              </a:rPr>
              <a:t>[11.12.14 </a:t>
            </a: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12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28310640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3200" dirty="0">
                <a:solidFill>
                  <a:schemeClr val="tx2"/>
                </a:solidFill>
                <a:effectLst/>
                <a:latin typeface="Calibri" panose="020F0502020204030204" pitchFamily="34" charset="0"/>
                <a:ea typeface="Calibri" panose="020F0502020204030204" pitchFamily="34" charset="0"/>
                <a:cs typeface="Arial" panose="020B0604020202020204" pitchFamily="34" charset="0"/>
              </a:rPr>
              <a:t> </a:t>
            </a:r>
            <a:endParaRPr lang="he-IL" sz="12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3200" b="1" dirty="0">
                <a:effectLst/>
                <a:latin typeface="Calibri" panose="020F0502020204030204" pitchFamily="34" charset="0"/>
                <a:ea typeface="Calibri" panose="020F0502020204030204" pitchFamily="34" charset="0"/>
                <a:cs typeface="Arial" panose="020B0604020202020204" pitchFamily="34" charset="0"/>
              </a:rPr>
              <a:t>סעיף 6- 7 ל</a:t>
            </a:r>
            <a:r>
              <a:rPr lang="he-IL" sz="3200" b="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חוק הודעה מוקדמת לפיטורים ולהתפטרות, תשס"א-2001</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he-IL" sz="3200" b="1" dirty="0">
                <a:effectLst/>
                <a:latin typeface="Arial" panose="020B0604020202020204" pitchFamily="34" charset="0"/>
                <a:ea typeface="Calibri" panose="020F0502020204030204" pitchFamily="34" charset="0"/>
                <a:cs typeface="Arial" panose="020B0604020202020204" pitchFamily="34" charset="0"/>
              </a:rPr>
              <a:t> - ויתור על עבודה בפועל בתקופת הודעה מוקדמת או מקרים שלא ניתנה הודעה מוקדמת</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918248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אם המעסיק ויתר על עבודת העובד בתקופת הודעה מוקדמת?</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לפי סעיף 6 לחוק, המעסיק רשאי לוותר על עבודתו של העובד בתקופת ההודעה המוקדמת, </a:t>
            </a:r>
            <a:r>
              <a:rPr lang="he-IL" sz="2400" b="1" dirty="0">
                <a:effectLst/>
                <a:latin typeface="Calibri" panose="020F0502020204030204" pitchFamily="34" charset="0"/>
                <a:ea typeface="Calibri" panose="020F0502020204030204" pitchFamily="34" charset="0"/>
                <a:cs typeface="Arial" panose="020B0604020202020204" pitchFamily="34" charset="0"/>
              </a:rPr>
              <a:t>ולשלם לעובד בגין תקופה זו את שכרו המלא הרגיל, ללא נלווים וזכויות סוציאליות, אלא אם סיכמו הצדדים אחרת</a:t>
            </a:r>
            <a:r>
              <a:rPr lang="en-US" sz="2400" b="1"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האמור חל גם במקרה של התפטרות העובד. גם אז המעסיק צריך יכול לוותר כנ"ל.</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כאשר המעסיק מוותר על עבודה בתקופת ההודעה המוקדמת ללא ניתוק יחסי העבודה לאלתר </a:t>
            </a:r>
            <a:r>
              <a:rPr lang="he-IL" sz="2400" dirty="0">
                <a:effectLst/>
                <a:latin typeface="Calibri" panose="020F0502020204030204" pitchFamily="34" charset="0"/>
                <a:ea typeface="Calibri" panose="020F0502020204030204" pitchFamily="34" charset="0"/>
                <a:cs typeface="Arial" panose="020B0604020202020204" pitchFamily="34" charset="0"/>
              </a:rPr>
              <a:t>– תקופת ההודעה המוקדמת מהווה תקופת עבודה לכל דבר ועניין והעובד זכאי בגינה לשכר עבודה ולכל הזכויות הסוציאליות והנלוות</a:t>
            </a:r>
            <a:r>
              <a:rPr lang="en-US" sz="2400"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he-IL" sz="1200" dirty="0">
                <a:effectLst/>
                <a:latin typeface="Arial" panose="020B0604020202020204" pitchFamily="34" charset="0"/>
                <a:ea typeface="Calibri" panose="020F0502020204030204" pitchFamily="34" charset="0"/>
                <a:cs typeface="Arial" panose="020B0604020202020204" pitchFamily="34" charset="0"/>
              </a:rPr>
              <a:t>עסק (ארצי) 12/07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עיריית לוד נ' הסתדרות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המעו"ף</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וועד עובדי עיריית לוד</a:t>
            </a:r>
            <a:r>
              <a:rPr lang="en-US" sz="1200" dirty="0">
                <a:effectLst/>
                <a:latin typeface="Calibri" panose="020F0502020204030204" pitchFamily="34" charset="0"/>
                <a:ea typeface="Calibri" panose="020F0502020204030204" pitchFamily="34" charset="0"/>
                <a:cs typeface="Arial" panose="020B0604020202020204" pitchFamily="34" charset="0"/>
              </a:rPr>
              <a:t> [2.4.09 </a:t>
            </a:r>
          </a:p>
          <a:p>
            <a:pPr algn="r" rtl="1">
              <a:lnSpc>
                <a:spcPct val="107000"/>
              </a:lnSpc>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97496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6E3275-EC55-4689-AE01-54160FB66D72}"/>
              </a:ext>
            </a:extLst>
          </p:cNvPr>
          <p:cNvSpPr>
            <a:spLocks noGrp="1"/>
          </p:cNvSpPr>
          <p:nvPr>
            <p:ph type="ctrTitle"/>
          </p:nvPr>
        </p:nvSpPr>
        <p:spPr>
          <a:xfrm>
            <a:off x="1356360" y="1600200"/>
            <a:ext cx="9479280" cy="2203704"/>
          </a:xfrm>
        </p:spPr>
        <p:txBody>
          <a:bodyPr>
            <a:normAutofit fontScale="90000"/>
          </a:bodyPr>
          <a:lstStyle/>
          <a:p>
            <a:pPr rtl="1">
              <a:lnSpc>
                <a:spcPct val="107000"/>
              </a:lnSpc>
              <a:spcAft>
                <a:spcPts val="800"/>
              </a:spcAft>
            </a:pPr>
            <a:br>
              <a:rPr lang="he-IL" sz="3600" b="1" dirty="0">
                <a:effectLst/>
                <a:latin typeface="Calibri" panose="020F0502020204030204" pitchFamily="34" charset="0"/>
                <a:ea typeface="Calibri" panose="020F0502020204030204" pitchFamily="34" charset="0"/>
                <a:cs typeface="Arial" panose="020B0604020202020204" pitchFamily="34" charset="0"/>
              </a:rPr>
            </a:br>
            <a:r>
              <a:rPr lang="he-IL" sz="36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שכר קוב</a:t>
            </a:r>
            <a:r>
              <a:rPr lang="he-IL" sz="3600" b="1" dirty="0">
                <a:solidFill>
                  <a:schemeClr val="tx2"/>
                </a:solidFill>
                <a:latin typeface="Calibri" panose="020F0502020204030204" pitchFamily="34" charset="0"/>
                <a:ea typeface="Calibri" panose="020F0502020204030204" pitchFamily="34" charset="0"/>
                <a:cs typeface="Arial" panose="020B0604020202020204" pitchFamily="34" charset="0"/>
              </a:rPr>
              <a:t>ע להודעה מוקדמת</a:t>
            </a:r>
            <a:br>
              <a:rPr lang="en-US" sz="1600" dirty="0">
                <a:solidFill>
                  <a:schemeClr val="tx2"/>
                </a:solidFill>
                <a:effectLst/>
                <a:latin typeface="Calibri" panose="020F0502020204030204" pitchFamily="34" charset="0"/>
                <a:ea typeface="Calibri" panose="020F0502020204030204" pitchFamily="34" charset="0"/>
                <a:cs typeface="Arial" panose="020B0604020202020204" pitchFamily="34" charset="0"/>
              </a:rPr>
            </a:br>
            <a:br>
              <a:rPr lang="he-IL" sz="3600" b="1" dirty="0">
                <a:solidFill>
                  <a:schemeClr val="tx2"/>
                </a:solidFill>
                <a:effectLst/>
                <a:latin typeface="Calibri" panose="020F0502020204030204" pitchFamily="34" charset="0"/>
                <a:ea typeface="Calibri" panose="020F0502020204030204" pitchFamily="34" charset="0"/>
                <a:cs typeface="+mn-cs"/>
              </a:rPr>
            </a:br>
            <a:br>
              <a:rPr lang="en-US" sz="3600" b="1" dirty="0">
                <a:solidFill>
                  <a:schemeClr val="tx2"/>
                </a:solidFill>
                <a:effectLst/>
                <a:latin typeface="Calibri" panose="020F0502020204030204" pitchFamily="34" charset="0"/>
                <a:ea typeface="Calibri" panose="020F0502020204030204" pitchFamily="34" charset="0"/>
                <a:cs typeface="+mn-cs"/>
              </a:rPr>
            </a:br>
            <a:endParaRPr lang="he-IL" sz="3600" b="1" dirty="0">
              <a:solidFill>
                <a:schemeClr val="tx2"/>
              </a:solidFill>
              <a:cs typeface="+mn-cs"/>
            </a:endParaRPr>
          </a:p>
        </p:txBody>
      </p:sp>
      <p:sp>
        <p:nvSpPr>
          <p:cNvPr id="3" name="כותרת משנה 2">
            <a:extLst>
              <a:ext uri="{FF2B5EF4-FFF2-40B4-BE49-F238E27FC236}">
                <a16:creationId xmlns:a16="http://schemas.microsoft.com/office/drawing/2014/main" id="{AEC6EA6E-DE51-4ADB-B4D7-8910BFB29997}"/>
              </a:ext>
            </a:extLst>
          </p:cNvPr>
          <p:cNvSpPr>
            <a:spLocks noGrp="1"/>
          </p:cNvSpPr>
          <p:nvPr>
            <p:ph type="subTitle" idx="1"/>
          </p:nvPr>
        </p:nvSpPr>
        <p:spPr>
          <a:xfrm>
            <a:off x="1524000" y="2606040"/>
            <a:ext cx="9144000" cy="2651760"/>
          </a:xfrm>
        </p:spPr>
        <p:txBody>
          <a:bodyPr>
            <a:normAutofit fontScale="92500" lnSpcReduction="10000"/>
          </a:bodyPr>
          <a:lstStyle/>
          <a:p>
            <a:pPr marL="342900" indent="-342900" algn="r" rtl="1">
              <a:lnSpc>
                <a:spcPct val="120000"/>
              </a:lnSpc>
              <a:spcAft>
                <a:spcPts val="800"/>
              </a:spcAft>
              <a:buFont typeface="Wingdings" panose="05000000000000000000" pitchFamily="2" charset="2"/>
              <a:buChar char="q"/>
            </a:pPr>
            <a:r>
              <a:rPr lang="he-IL" dirty="0"/>
              <a:t>זהה לשכר הקובע לתשלום פיצויים.</a:t>
            </a:r>
          </a:p>
          <a:p>
            <a:pPr marL="342900" indent="-342900" algn="r" rtl="1">
              <a:lnSpc>
                <a:spcPct val="120000"/>
              </a:lnSpc>
              <a:spcAft>
                <a:spcPts val="800"/>
              </a:spcAft>
              <a:buFont typeface="Wingdings" panose="05000000000000000000" pitchFamily="2" charset="2"/>
              <a:buChar char="q"/>
            </a:pPr>
            <a:r>
              <a:rPr lang="he-IL" dirty="0"/>
              <a:t>משכורת אחרונה לעובד במשכורת, כמו לגבי פיצויי פיטורים.</a:t>
            </a:r>
          </a:p>
          <a:p>
            <a:pPr marL="342900" indent="-342900" algn="r" rtl="1">
              <a:lnSpc>
                <a:spcPct val="120000"/>
              </a:lnSpc>
              <a:spcAft>
                <a:spcPts val="800"/>
              </a:spcAft>
              <a:buFont typeface="Wingdings" panose="05000000000000000000" pitchFamily="2" charset="2"/>
              <a:buChar char="q"/>
            </a:pPr>
            <a:r>
              <a:rPr lang="he-IL" dirty="0"/>
              <a:t>שכר שעתי/יומי – ממוצע שכר כל תקופת ההעסקה, כמו לגבי פיצויי פיטורים.</a:t>
            </a:r>
          </a:p>
          <a:p>
            <a:pPr marL="342900" indent="-342900" algn="r" rtl="1">
              <a:lnSpc>
                <a:spcPct val="120000"/>
              </a:lnSpc>
              <a:spcAft>
                <a:spcPts val="800"/>
              </a:spcAft>
              <a:buFont typeface="Wingdings" panose="05000000000000000000" pitchFamily="2" charset="2"/>
              <a:buChar char="q"/>
            </a:pPr>
            <a:r>
              <a:rPr lang="he-IL" dirty="0"/>
              <a:t>שכר קבלני/עמלות – ממוצע משכורת ב- 12חודשים אחרוני, כמו לגבי פיצויי פיטורים.</a:t>
            </a:r>
          </a:p>
        </p:txBody>
      </p:sp>
      <p:pic>
        <p:nvPicPr>
          <p:cNvPr id="4" name="תמונה 3">
            <a:extLst>
              <a:ext uri="{FF2B5EF4-FFF2-40B4-BE49-F238E27FC236}">
                <a16:creationId xmlns:a16="http://schemas.microsoft.com/office/drawing/2014/main" id="{D893D298-B415-4622-9342-0A656EF3E527}"/>
              </a:ext>
            </a:extLst>
          </p:cNvPr>
          <p:cNvPicPr>
            <a:picLocks noChangeAspect="1"/>
          </p:cNvPicPr>
          <p:nvPr/>
        </p:nvPicPr>
        <p:blipFill>
          <a:blip r:embed="rId2"/>
          <a:stretch>
            <a:fillRect/>
          </a:stretch>
        </p:blipFill>
        <p:spPr>
          <a:xfrm>
            <a:off x="0" y="0"/>
            <a:ext cx="12192000" cy="1450848"/>
          </a:xfrm>
          <a:prstGeom prst="rect">
            <a:avLst/>
          </a:prstGeom>
        </p:spPr>
      </p:pic>
    </p:spTree>
    <p:extLst>
      <p:ext uri="{BB962C8B-B14F-4D97-AF65-F5344CB8AC3E}">
        <p14:creationId xmlns:p14="http://schemas.microsoft.com/office/powerpoint/2010/main" val="15700099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r>
              <a:rPr lang="en-US" sz="3200" dirty="0">
                <a:solidFill>
                  <a:schemeClr val="tx2"/>
                </a:solidFill>
                <a:effectLst/>
                <a:latin typeface="Calibri" panose="020F0502020204030204" pitchFamily="34" charset="0"/>
                <a:ea typeface="Calibri" panose="020F0502020204030204" pitchFamily="34" charset="0"/>
              </a:rPr>
              <a:t> </a:t>
            </a:r>
            <a:r>
              <a:rPr lang="he-IL" sz="3200" b="1" dirty="0">
                <a:solidFill>
                  <a:schemeClr val="tx2"/>
                </a:solidFill>
              </a:rPr>
              <a:t>צד המפר חובת מתן הודעה מוקדמת, יהיה חייב בדרך כלל, בתשלום פיצוי בסכום השווה לסכום ההודעה המוקדמת - בלבד.</a:t>
            </a:r>
          </a:p>
          <a:p>
            <a:pPr>
              <a:lnSpc>
                <a:spcPct val="100000"/>
              </a:lnSpc>
              <a:buFont typeface="Wingdings" panose="05000000000000000000" pitchFamily="2" charset="2"/>
              <a:buChar char="q"/>
            </a:pPr>
            <a:endParaRPr lang="he-IL" sz="2000" dirty="0"/>
          </a:p>
          <a:p>
            <a:pPr>
              <a:lnSpc>
                <a:spcPct val="100000"/>
              </a:lnSpc>
              <a:buFont typeface="Wingdings" panose="05000000000000000000" pitchFamily="2" charset="2"/>
              <a:buChar char="q"/>
            </a:pPr>
            <a:r>
              <a:rPr lang="he-IL" sz="2000" dirty="0"/>
              <a:t>בפסק הדין </a:t>
            </a:r>
            <a:r>
              <a:rPr lang="he-IL" sz="2000" dirty="0">
                <a:hlinkClick r:id="rId2"/>
              </a:rPr>
              <a:t>אחים אוזן – חברה לבנייה פיתוח וייזום בע"מ</a:t>
            </a:r>
            <a:r>
              <a:rPr lang="he-IL" sz="1100" dirty="0"/>
              <a:t>[ע"ע 354/07 </a:t>
            </a:r>
            <a:r>
              <a:rPr lang="he-IL" sz="1100" dirty="0">
                <a:hlinkClick r:id="rId2"/>
              </a:rPr>
              <a:t>אחים אוזן – חברה לבנייה פיתוח וייזום בע"מ נ' ולי טקין ואח'</a:t>
            </a:r>
            <a:r>
              <a:rPr lang="he-IL" sz="1100" dirty="0"/>
              <a:t>, 27.1.10] </a:t>
            </a:r>
            <a:r>
              <a:rPr lang="he-IL" sz="2000" dirty="0"/>
              <a:t>בית הדין פסק תוך הפניה לעניין </a:t>
            </a:r>
            <a:r>
              <a:rPr lang="he-IL" sz="2000" dirty="0">
                <a:hlinkClick r:id="rId3"/>
              </a:rPr>
              <a:t>את ר. אורבך</a:t>
            </a:r>
            <a:r>
              <a:rPr lang="he-IL" sz="1200" dirty="0"/>
              <a:t>[</a:t>
            </a:r>
            <a:r>
              <a:rPr lang="he-IL" sz="1200" dirty="0" err="1"/>
              <a:t>דב"ע</a:t>
            </a:r>
            <a:r>
              <a:rPr lang="he-IL" sz="1200" dirty="0"/>
              <a:t> </a:t>
            </a:r>
            <a:r>
              <a:rPr lang="he-IL" sz="1200" dirty="0" err="1"/>
              <a:t>מב</a:t>
            </a:r>
            <a:r>
              <a:rPr lang="he-IL" sz="1200" dirty="0"/>
              <a:t>/18-3 </a:t>
            </a:r>
            <a:r>
              <a:rPr lang="he-IL" sz="1200" dirty="0">
                <a:hlinkClick r:id="rId3"/>
              </a:rPr>
              <a:t>את ר. אורבך נ' חיים </a:t>
            </a:r>
            <a:r>
              <a:rPr lang="he-IL" sz="1200" dirty="0" err="1">
                <a:hlinkClick r:id="rId3"/>
              </a:rPr>
              <a:t>גלנצר</a:t>
            </a:r>
            <a:r>
              <a:rPr lang="he-IL" sz="1200" dirty="0"/>
              <a:t>, </a:t>
            </a:r>
            <a:r>
              <a:rPr lang="he-IL" sz="1200" dirty="0" err="1"/>
              <a:t>פד"ע</a:t>
            </a:r>
            <a:r>
              <a:rPr lang="he-IL" sz="1200" dirty="0"/>
              <a:t> יד 92] </a:t>
            </a:r>
            <a:r>
              <a:rPr lang="he-IL" sz="2000" dirty="0"/>
              <a:t> כי בסעיף 7 לחוק המחוקק </a:t>
            </a:r>
            <a:r>
              <a:rPr lang="he-IL" sz="2000" dirty="0" err="1"/>
              <a:t>אמד</a:t>
            </a:r>
            <a:r>
              <a:rPr lang="he-IL" sz="2000" dirty="0"/>
              <a:t> את נזקי העובד שלא קיבל הודעה מוקדמת כדין, </a:t>
            </a:r>
            <a:r>
              <a:rPr lang="he-IL" sz="2000" b="1" dirty="0"/>
              <a:t> בסכום השווה לשכר הרגיל של העובד בעד התקופה שלגביה לא נתנה ההודעה המוקדמת, בלבד.</a:t>
            </a:r>
          </a:p>
          <a:p>
            <a:pPr>
              <a:lnSpc>
                <a:spcPct val="100000"/>
              </a:lnSpc>
              <a:buFont typeface="Wingdings" panose="05000000000000000000" pitchFamily="2" charset="2"/>
              <a:buChar char="q"/>
            </a:pPr>
            <a:r>
              <a:rPr lang="he-IL" sz="2000" dirty="0"/>
              <a:t>כן נפסק כי דברים אלה נכונים במלואם גם למקרה של התפטרות עובד מבלי שמסר הודעה מוקדמת למעסיק על התפטרותו. </a:t>
            </a:r>
            <a:r>
              <a:rPr lang="he-IL" sz="2000" b="1" dirty="0"/>
              <a:t>העובד יהיה חייב במקרה כזה לשלם למעסיקו בדרך כלל פיצוי בסכום השווה לשכרו הרגיל בעד התקופה שלגביה לא מסר הודעה מוקדמת, ולא יותר</a:t>
            </a:r>
            <a:r>
              <a:rPr lang="he-IL" sz="2000" dirty="0"/>
              <a:t>[1</a:t>
            </a:r>
            <a:r>
              <a:rPr lang="he-IL" sz="1200" dirty="0"/>
              <a:t>. ראו  עוד פסיקתו של בית הדין האזורי לעבודה בבאר שבע - סע (ב"ש) 21948-07-14  </a:t>
            </a:r>
            <a:r>
              <a:rPr lang="en-US" sz="1200" dirty="0">
                <a:hlinkClick r:id="rId4"/>
              </a:rPr>
              <a:t>SAKDA BUAJAN - </a:t>
            </a:r>
            <a:r>
              <a:rPr lang="he-IL" sz="1200" dirty="0">
                <a:hlinkClick r:id="rId4"/>
              </a:rPr>
              <a:t>רונן </a:t>
            </a:r>
            <a:r>
              <a:rPr lang="he-IL" sz="1200" dirty="0" err="1">
                <a:hlinkClick r:id="rId4"/>
              </a:rPr>
              <a:t>שלכט</a:t>
            </a:r>
            <a:r>
              <a:rPr lang="he-IL" sz="1200" dirty="0">
                <a:hlinkClick r:id="rId4"/>
              </a:rPr>
              <a:t>,</a:t>
            </a:r>
            <a:r>
              <a:rPr lang="he-IL" sz="1200" dirty="0"/>
              <a:t> 20.2.19 וכן פסיקתו של בית הדין האזורי לעבודה בחיפה -  סע (</a:t>
            </a:r>
            <a:r>
              <a:rPr lang="he-IL" sz="1200" dirty="0" err="1"/>
              <a:t>נצ</a:t>
            </a:r>
            <a:r>
              <a:rPr lang="he-IL" sz="1200" dirty="0"/>
              <a:t>') 56083-05-11‏ </a:t>
            </a:r>
            <a:r>
              <a:rPr lang="he-IL" sz="1200" dirty="0">
                <a:hlinkClick r:id="rId5"/>
              </a:rPr>
              <a:t>שמעון צח ואח' נ' </a:t>
            </a:r>
            <a:r>
              <a:rPr lang="he-IL" sz="1200" dirty="0" err="1">
                <a:hlinkClick r:id="rId5"/>
              </a:rPr>
              <a:t>אס.אי.אס</a:t>
            </a:r>
            <a:r>
              <a:rPr lang="he-IL" sz="1200" dirty="0">
                <a:hlinkClick r:id="rId5"/>
              </a:rPr>
              <a:t>. שירותי שמירה ואבטחה בע"מ</a:t>
            </a:r>
            <a:r>
              <a:rPr lang="he-IL" sz="1200" dirty="0"/>
              <a:t>, 20.5.15]</a:t>
            </a:r>
            <a:r>
              <a:rPr lang="he-IL" sz="2000" dirty="0"/>
              <a:t>.</a:t>
            </a: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6"/>
          <a:stretch>
            <a:fillRect/>
          </a:stretch>
        </p:blipFill>
        <p:spPr>
          <a:xfrm>
            <a:off x="0" y="-60960"/>
            <a:ext cx="12192000" cy="1450848"/>
          </a:xfrm>
          <a:prstGeom prst="rect">
            <a:avLst/>
          </a:prstGeom>
        </p:spPr>
      </p:pic>
    </p:spTree>
    <p:extLst>
      <p:ext uri="{BB962C8B-B14F-4D97-AF65-F5344CB8AC3E}">
        <p14:creationId xmlns:p14="http://schemas.microsoft.com/office/powerpoint/2010/main" val="2130883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האם בנוסף לפיצוי הממוני ניתן לפסוק פיצוי לא ממוני בגין אי מתן הודעה מוקדמת?</a:t>
            </a: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בעניין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אלי פרבר</a:t>
            </a:r>
            <a:r>
              <a:rPr lang="he-IL" sz="2000" dirty="0">
                <a:effectLst/>
                <a:latin typeface="Calibri" panose="020F0502020204030204" pitchFamily="34" charset="0"/>
                <a:ea typeface="Calibri" panose="020F0502020204030204" pitchFamily="34" charset="0"/>
                <a:cs typeface="Arial" panose="020B0604020202020204" pitchFamily="34" charset="0"/>
              </a:rPr>
              <a:t> (</a:t>
            </a:r>
            <a:r>
              <a:rPr lang="he-IL" sz="2000" dirty="0" err="1">
                <a:effectLst/>
                <a:latin typeface="Calibri" panose="020F0502020204030204" pitchFamily="34" charset="0"/>
                <a:ea typeface="Calibri" panose="020F0502020204030204" pitchFamily="34" charset="0"/>
                <a:cs typeface="Arial" panose="020B0604020202020204" pitchFamily="34" charset="0"/>
              </a:rPr>
              <a:t>עע</a:t>
            </a:r>
            <a:r>
              <a:rPr lang="he-IL" sz="2000" dirty="0">
                <a:effectLst/>
                <a:latin typeface="Calibri" panose="020F0502020204030204" pitchFamily="34" charset="0"/>
                <a:ea typeface="Calibri" panose="020F0502020204030204" pitchFamily="34" charset="0"/>
                <a:cs typeface="Arial" panose="020B0604020202020204" pitchFamily="34" charset="0"/>
              </a:rPr>
              <a:t>) ארצי)17760-07-17 </a:t>
            </a:r>
            <a:r>
              <a:rPr lang="he-IL" sz="20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אלי פרבר-  סופר מרקו לימור שלי</a:t>
            </a:r>
            <a:r>
              <a:rPr lang="en-US" sz="2000" dirty="0">
                <a:effectLst/>
                <a:latin typeface="Calibri" panose="020F0502020204030204" pitchFamily="34" charset="0"/>
                <a:ea typeface="Calibri" panose="020F0502020204030204" pitchFamily="34" charset="0"/>
                <a:cs typeface="Arial" panose="020B0604020202020204" pitchFamily="34" charset="0"/>
              </a:rPr>
              <a:t>,[22.9.20  </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he-IL" sz="2000" dirty="0">
                <a:effectLst/>
                <a:latin typeface="Arial" panose="020B0604020202020204" pitchFamily="34" charset="0"/>
                <a:ea typeface="Calibri" panose="020F0502020204030204" pitchFamily="34" charset="0"/>
                <a:cs typeface="Arial" panose="020B0604020202020204" pitchFamily="34" charset="0"/>
              </a:rPr>
              <a:t>נפסק כי יש מקום לקזז מכספים שהמעסיק חויב לשלם לעובדת, פיצוי  שאינו ממוני נוכח הפרת חובת תום הלב בעניין אי מתן הודעה  מוקדמת.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באותו מקרה, עובדת שהיא מנהלת חשבונות הייתה אדישה לחלוטין לנזקים החמורים שייגרמו למעסיק כתוצאה מסיום עבודתה ללא הודעה מוקדמת וללא שניתנה למעסיק שהות להיערך להמשך עבודתו במשרד ללא סיוע מצד העובדת. כל זאת, עת לא התקיימו נסיבות חריגות המצדיקות סיום עבודה לאלתר ללא מתן הודעה מוקדמת</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buFont typeface="Wingdings" panose="05000000000000000000" pitchFamily="2" charset="2"/>
              <a:buChar char="q"/>
            </a:pPr>
            <a:r>
              <a:rPr lang="he-IL" sz="2000" dirty="0">
                <a:effectLst/>
                <a:latin typeface="Calibri" panose="020F0502020204030204" pitchFamily="34" charset="0"/>
                <a:ea typeface="Calibri" panose="020F0502020204030204" pitchFamily="34" charset="0"/>
                <a:cs typeface="Arial" panose="020B0604020202020204" pitchFamily="34" charset="0"/>
              </a:rPr>
              <a:t>נפסק כי התנהלות העובדת מהווה הפרה בוטה של חובת תום הלב המוטלת על העובדת כלפי המעסיק, ומצדיקה חיוב בפיצוי לא ממוני, בנוסף על הפיצוי בגין אי מתן הודעה מוקדמת על פי החוק, בסך של 20,000 ₪</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3971358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מה קורה אם העובד מסרב לעבוד בתקופת ההודעה המוקדמת שניתנה לו? </a:t>
            </a:r>
            <a:endParaRPr lang="en-US" sz="3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200" dirty="0">
                <a:effectLst/>
                <a:latin typeface="Calibri" panose="020F0502020204030204" pitchFamily="34" charset="0"/>
                <a:ea typeface="Calibri" panose="020F0502020204030204" pitchFamily="34" charset="0"/>
                <a:cs typeface="Arial" panose="020B0604020202020204" pitchFamily="34" charset="0"/>
              </a:rPr>
              <a:t>לא חל סעיף 7 לחוק הקובע.</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200" dirty="0">
                <a:effectLst/>
                <a:latin typeface="Calibri" panose="020F0502020204030204" pitchFamily="34" charset="0"/>
                <a:ea typeface="Calibri" panose="020F0502020204030204" pitchFamily="34" charset="0"/>
                <a:cs typeface="Arial" panose="020B0604020202020204" pitchFamily="34" charset="0"/>
              </a:rPr>
              <a:t>ברור עובד המסרב לעבוד בתקופת הודעה מוקדמת שקיבל לפיטוריו, אינו זכאי לשכר עבורה.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200" dirty="0">
                <a:effectLst/>
                <a:latin typeface="Calibri" panose="020F0502020204030204" pitchFamily="34" charset="0"/>
                <a:ea typeface="Calibri" panose="020F0502020204030204" pitchFamily="34" charset="0"/>
                <a:cs typeface="Arial" panose="020B0604020202020204" pitchFamily="34" charset="0"/>
              </a:rPr>
              <a:t>המעסיק אינו זכאי במקרה כזה לקזז מכל סכום שהוא חב לעובד בסיום היחסים (בגמר החשבון) פיצוי כמו זה שנפסק בגין הפרת חובת עובד למסור הודעה מוקדמת להתפטרות. שכו אין מדובר בי מתן חובת הודעה מוקדמת.</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200" dirty="0">
                <a:effectLst/>
                <a:latin typeface="Calibri" panose="020F0502020204030204" pitchFamily="34" charset="0"/>
                <a:ea typeface="Calibri" panose="020F0502020204030204" pitchFamily="34" charset="0"/>
                <a:cs typeface="Arial" panose="020B0604020202020204" pitchFamily="34" charset="0"/>
              </a:rPr>
              <a:t>משכך, הסעד שנותר למעסיק במקרה כזה הוא להוכיח את הנזקים שנגרמו לו מהפרת חובת העובד כאמור</a:t>
            </a:r>
            <a:r>
              <a:rPr lang="en-US" sz="2200" dirty="0">
                <a:effectLst/>
                <a:latin typeface="Calibri" panose="020F0502020204030204" pitchFamily="34" charset="0"/>
                <a:ea typeface="Calibri" panose="020F0502020204030204" pitchFamily="34" charset="0"/>
                <a:cs typeface="Arial" panose="020B0604020202020204" pitchFamily="34" charset="0"/>
              </a:rPr>
              <a: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he-IL" sz="1200" dirty="0" err="1">
                <a:effectLst/>
                <a:latin typeface="Arial" panose="020B0604020202020204" pitchFamily="34" charset="0"/>
                <a:ea typeface="Calibri" panose="020F0502020204030204" pitchFamily="34" charset="0"/>
                <a:cs typeface="Arial" panose="020B0604020202020204" pitchFamily="34" charset="0"/>
              </a:rPr>
              <a:t>עע</a:t>
            </a:r>
            <a:r>
              <a:rPr lang="he-IL" sz="1200" dirty="0">
                <a:effectLst/>
                <a:latin typeface="Arial" panose="020B0604020202020204" pitchFamily="34" charset="0"/>
                <a:ea typeface="Calibri" panose="020F0502020204030204" pitchFamily="34" charset="0"/>
                <a:cs typeface="Arial" panose="020B0604020202020204" pitchFamily="34" charset="0"/>
              </a:rPr>
              <a:t> 142-08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כרמלה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שולמן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טעם וצבע קייטרינג (2002) בע"מ</a:t>
            </a:r>
            <a:r>
              <a:rPr lang="en-US" sz="1200" dirty="0">
                <a:effectLst/>
                <a:latin typeface="Calibri" panose="020F0502020204030204" pitchFamily="34" charset="0"/>
                <a:ea typeface="Calibri" panose="020F0502020204030204" pitchFamily="34" charset="0"/>
                <a:cs typeface="Arial" panose="020B0604020202020204" pitchFamily="34" charset="0"/>
              </a:rPr>
              <a:t>,</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a:effectLst/>
                <a:latin typeface="Calibri" panose="020F0502020204030204" pitchFamily="34" charset="0"/>
                <a:ea typeface="Calibri" panose="020F0502020204030204" pitchFamily="34" charset="0"/>
                <a:cs typeface="Arial" panose="020B0604020202020204" pitchFamily="34" charset="0"/>
              </a:rPr>
              <a:t>8.7.10 </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he-IL" sz="1200" dirty="0">
                <a:effectLst/>
                <a:latin typeface="Arial" panose="020B0604020202020204" pitchFamily="34" charset="0"/>
                <a:ea typeface="Calibri" panose="020F0502020204030204" pitchFamily="34" charset="0"/>
                <a:cs typeface="Arial" panose="020B0604020202020204" pitchFamily="34" charset="0"/>
              </a:rPr>
              <a:t>וראו גם : </a:t>
            </a:r>
            <a:r>
              <a:rPr lang="he-IL" sz="1200" dirty="0" err="1">
                <a:effectLst/>
                <a:latin typeface="Arial" panose="020B0604020202020204" pitchFamily="34" charset="0"/>
                <a:ea typeface="Calibri" panose="020F0502020204030204" pitchFamily="34" charset="0"/>
                <a:cs typeface="Arial" panose="020B0604020202020204" pitchFamily="34" charset="0"/>
              </a:rPr>
              <a:t>עע</a:t>
            </a:r>
            <a:r>
              <a:rPr lang="he-IL" sz="1200" dirty="0">
                <a:effectLst/>
                <a:latin typeface="Arial" panose="020B0604020202020204" pitchFamily="34" charset="0"/>
                <a:ea typeface="Calibri" panose="020F0502020204030204" pitchFamily="34" charset="0"/>
                <a:cs typeface="Arial" panose="020B0604020202020204" pitchFamily="34" charset="0"/>
              </a:rPr>
              <a:t> 354/07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אחים אוזן - חברה לבנייה פיתוח וייזום בע"מ – נ' ולי טקין ואח</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a:t>
            </a:r>
            <a:r>
              <a:rPr lang="en-US" sz="1200" dirty="0">
                <a:effectLst/>
                <a:latin typeface="Calibri" panose="020F0502020204030204" pitchFamily="34" charset="0"/>
                <a:ea typeface="Calibri" panose="020F0502020204030204" pitchFamily="34" charset="0"/>
                <a:cs typeface="Arial" panose="020B0604020202020204" pitchFamily="34" charset="0"/>
              </a:rPr>
              <a:t>, 27.1.2010; </a:t>
            </a:r>
            <a:r>
              <a:rPr lang="he-IL" sz="1200" dirty="0">
                <a:effectLst/>
                <a:latin typeface="Calibri" panose="020F0502020204030204" pitchFamily="34" charset="0"/>
                <a:ea typeface="Calibri" panose="020F0502020204030204" pitchFamily="34" charset="0"/>
                <a:cs typeface="Arial" panose="020B0604020202020204" pitchFamily="34" charset="0"/>
              </a:rPr>
              <a:t>וכן </a:t>
            </a:r>
            <a:r>
              <a:rPr lang="he-IL" sz="1200" dirty="0" err="1">
                <a:effectLst/>
                <a:latin typeface="Calibri" panose="020F0502020204030204" pitchFamily="34" charset="0"/>
                <a:ea typeface="Calibri" panose="020F0502020204030204" pitchFamily="34" charset="0"/>
                <a:cs typeface="Arial" panose="020B0604020202020204" pitchFamily="34" charset="0"/>
              </a:rPr>
              <a:t>עע</a:t>
            </a:r>
            <a:r>
              <a:rPr lang="he-IL" sz="1200" dirty="0">
                <a:effectLst/>
                <a:latin typeface="Calibri" panose="020F0502020204030204" pitchFamily="34" charset="0"/>
                <a:ea typeface="Calibri" panose="020F0502020204030204" pitchFamily="34" charset="0"/>
                <a:cs typeface="Arial" panose="020B0604020202020204" pitchFamily="34" charset="0"/>
              </a:rPr>
              <a:t> 38449-06-11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דיגיטל</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וריפיקיישן</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טכנולוגיות 2007 בע"מ נ' לב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פוטיחה</a:t>
            </a:r>
            <a:r>
              <a:rPr lang="en-US" sz="1200" dirty="0">
                <a:effectLst/>
                <a:latin typeface="Calibri" panose="020F0502020204030204" pitchFamily="34" charset="0"/>
                <a:ea typeface="Calibri" panose="020F0502020204030204" pitchFamily="34" charset="0"/>
                <a:cs typeface="Arial" panose="020B0604020202020204" pitchFamily="34" charset="0"/>
              </a:rPr>
              <a:t> [23.12.12  </a:t>
            </a:r>
          </a:p>
          <a:p>
            <a:pPr algn="r" rtl="1">
              <a:lnSpc>
                <a:spcPct val="107000"/>
              </a:lnSpc>
              <a:spcAft>
                <a:spcPts val="800"/>
              </a:spcAft>
              <a:buFont typeface="Wingdings" panose="05000000000000000000" pitchFamily="2" charset="2"/>
              <a:buChar char="q"/>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5"/>
          <a:stretch>
            <a:fillRect/>
          </a:stretch>
        </p:blipFill>
        <p:spPr>
          <a:xfrm>
            <a:off x="0" y="-60960"/>
            <a:ext cx="12192000" cy="1450848"/>
          </a:xfrm>
          <a:prstGeom prst="rect">
            <a:avLst/>
          </a:prstGeom>
        </p:spPr>
      </p:pic>
    </p:spTree>
    <p:extLst>
      <p:ext uri="{BB962C8B-B14F-4D97-AF65-F5344CB8AC3E}">
        <p14:creationId xmlns:p14="http://schemas.microsoft.com/office/powerpoint/2010/main" val="35103205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342900" lvl="0" indent="-342900" algn="r" rtl="1">
              <a:lnSpc>
                <a:spcPct val="107000"/>
              </a:lnSpc>
              <a:spcAft>
                <a:spcPts val="800"/>
              </a:spcAft>
              <a:buSzPts val="1000"/>
              <a:buFont typeface="Symbol" panose="05050102010706020507" pitchFamily="18" charset="2"/>
              <a:buChar char=""/>
              <a:tabLst>
                <a:tab pos="457200" algn="l"/>
              </a:tabLst>
            </a:pPr>
            <a:r>
              <a:rPr lang="he-IL"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8 לחוק </a:t>
            </a:r>
            <a:r>
              <a:rPr lang="he-IL" sz="24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חוק הודעה מוקדמת לפיטורים ולהתפטרות, תשס"א-2001</a:t>
            </a:r>
            <a:endParaRPr lang="he-IL" sz="24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SzPts val="1000"/>
              <a:buFont typeface="Symbol" panose="05050102010706020507" pitchFamily="18" charset="2"/>
              <a:buChar char=""/>
              <a:tabLst>
                <a:tab pos="457200" algn="l"/>
              </a:tabLst>
            </a:pPr>
            <a:endParaRPr lang="en-US" sz="11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dirty="0">
                <a:effectLst/>
                <a:latin typeface="Calibri" panose="020F0502020204030204" pitchFamily="34" charset="0"/>
                <a:ea typeface="Calibri" panose="020F0502020204030204" pitchFamily="34" charset="0"/>
                <a:cs typeface="Arial" panose="020B0604020202020204" pitchFamily="34" charset="0"/>
              </a:rPr>
              <a:t>על המעסיק לתת לעובדו בסיום העבודה, אישור בכתב, בדבר תחילתם וסיומם של יחסי עבודה</a:t>
            </a:r>
            <a:r>
              <a:rPr lang="en-US"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סנקציה פלילית בגין הפרת סעיף 8 (א) לחוק הודעה מוקדמת בדבר מתן הודעה בכתב לעובד על סיום עבודתו</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העברת נטל הוכחה בגין אי מסירת הודעה על תקופת העסקה</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3"/>
          <a:stretch>
            <a:fillRect/>
          </a:stretch>
        </p:blipFill>
        <p:spPr>
          <a:xfrm>
            <a:off x="0" y="-60960"/>
            <a:ext cx="12192000" cy="1450848"/>
          </a:xfrm>
          <a:prstGeom prst="rect">
            <a:avLst/>
          </a:prstGeom>
        </p:spPr>
      </p:pic>
    </p:spTree>
    <p:extLst>
      <p:ext uri="{BB962C8B-B14F-4D97-AF65-F5344CB8AC3E}">
        <p14:creationId xmlns:p14="http://schemas.microsoft.com/office/powerpoint/2010/main" val="2711607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342900" lvl="0" indent="-342900" algn="r" rtl="1">
              <a:lnSpc>
                <a:spcPct val="107000"/>
              </a:lnSpc>
              <a:spcAft>
                <a:spcPts val="800"/>
              </a:spcAft>
              <a:buSzPts val="1000"/>
              <a:buFont typeface="Symbol" panose="05050102010706020507" pitchFamily="18" charset="2"/>
              <a:buChar char=""/>
              <a:tabLst>
                <a:tab pos="457200" algn="l"/>
              </a:tabLst>
            </a:pPr>
            <a:r>
              <a:rPr lang="he-IL"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10 לחוק </a:t>
            </a:r>
            <a:r>
              <a:rPr lang="he-IL" sz="24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חוק הודעה מוקדמת לפיטורים ולהתפטרות, תשס"א-2001</a:t>
            </a:r>
            <a:endParaRPr lang="he-IL" sz="24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b="1" dirty="0">
                <a:effectLst/>
                <a:latin typeface="Calibri" panose="020F0502020204030204" pitchFamily="34" charset="0"/>
                <a:ea typeface="Calibri" panose="020F0502020204030204" pitchFamily="34" charset="0"/>
                <a:cs typeface="Arial" panose="020B0604020202020204" pitchFamily="34" charset="0"/>
              </a:rPr>
              <a:t>עובד אינו חייב לתת הודעה מוקדמת בנסיבות מיוחדות שעקב קיומן אין לדרוש ממנו כי יעבוד בתקופת ההודעה המוקדמת הקבועה בחוק.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400" dirty="0">
                <a:effectLst/>
                <a:latin typeface="Calibri" panose="020F0502020204030204" pitchFamily="34" charset="0"/>
                <a:ea typeface="Calibri" panose="020F0502020204030204" pitchFamily="34" charset="0"/>
                <a:cs typeface="Arial" panose="020B0604020202020204" pitchFamily="34" charset="0"/>
              </a:rPr>
              <a:t>דוגמאות – </a:t>
            </a:r>
          </a:p>
          <a:p>
            <a:pPr lvl="1">
              <a:lnSpc>
                <a:spcPct val="107000"/>
              </a:lnSpc>
              <a:spcAft>
                <a:spcPts val="800"/>
              </a:spcAft>
              <a:buFont typeface="Wingdings" panose="05000000000000000000" pitchFamily="2" charset="2"/>
              <a:buChar char="Ø"/>
            </a:pPr>
            <a:r>
              <a:rPr lang="he-IL" sz="1400" b="1" dirty="0">
                <a:effectLst/>
                <a:latin typeface="Calibri" panose="020F0502020204030204" pitchFamily="34" charset="0"/>
                <a:ea typeface="Calibri" panose="020F0502020204030204" pitchFamily="34" charset="0"/>
                <a:cs typeface="Arial" panose="020B0604020202020204" pitchFamily="34" charset="0"/>
              </a:rPr>
              <a:t>תשלום שכר והלנות שכר חוזרות ונשנות </a:t>
            </a:r>
            <a:r>
              <a:rPr lang="he-IL" sz="1400" dirty="0">
                <a:effectLst/>
                <a:latin typeface="Calibri" panose="020F0502020204030204" pitchFamily="34" charset="0"/>
                <a:ea typeface="Calibri" panose="020F0502020204030204" pitchFamily="34" charset="0"/>
                <a:cs typeface="Arial" panose="020B0604020202020204" pitchFamily="34" charset="0"/>
              </a:rPr>
              <a:t>(עש (ת"א) 18820-04-17‏</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רחל פנחס נ' חדוה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והב</a:t>
            </a:r>
            <a:r>
              <a:rPr lang="he-IL" sz="1400" dirty="0">
                <a:effectLst/>
                <a:latin typeface="Calibri" panose="020F0502020204030204" pitchFamily="34" charset="0"/>
                <a:ea typeface="Calibri" panose="020F0502020204030204" pitchFamily="34" charset="0"/>
                <a:cs typeface="Arial" panose="020B0604020202020204" pitchFamily="34" charset="0"/>
              </a:rPr>
              <a:t>‏, 18.4.19]</a:t>
            </a:r>
          </a:p>
          <a:p>
            <a:pPr lvl="1">
              <a:lnSpc>
                <a:spcPct val="107000"/>
              </a:lnSpc>
              <a:spcAft>
                <a:spcPts val="800"/>
              </a:spcAft>
              <a:buFont typeface="Wingdings" panose="05000000000000000000" pitchFamily="2" charset="2"/>
              <a:buChar char="Ø"/>
            </a:pPr>
            <a:r>
              <a:rPr lang="he-IL" sz="1400" b="1" dirty="0">
                <a:effectLst/>
                <a:latin typeface="Calibri" panose="020F0502020204030204" pitchFamily="34" charset="0"/>
                <a:ea typeface="Calibri" panose="020F0502020204030204" pitchFamily="34" charset="0"/>
                <a:cs typeface="Arial" panose="020B0604020202020204" pitchFamily="34" charset="0"/>
              </a:rPr>
              <a:t>זימון עובד למתקן חולות</a:t>
            </a:r>
            <a:r>
              <a:rPr lang="he-IL" sz="1400" dirty="0">
                <a:effectLst/>
                <a:latin typeface="Calibri" panose="020F0502020204030204" pitchFamily="34" charset="0"/>
                <a:ea typeface="Calibri" panose="020F0502020204030204" pitchFamily="34" charset="0"/>
                <a:cs typeface="Arial" panose="020B0604020202020204" pitchFamily="34" charset="0"/>
              </a:rPr>
              <a:t> (סע (ת"א) 2017-03-16‏ ‏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Abdalla Hassan </a:t>
            </a:r>
            <a:r>
              <a:rPr lang="en-US"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Shafldin</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a:t>
            </a:r>
            <a:r>
              <a:rPr lang="en-US"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Abakr</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 נ' יו אס די אי בע"מ</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400" dirty="0">
                <a:effectLst/>
                <a:latin typeface="Calibri" panose="020F0502020204030204" pitchFamily="34" charset="0"/>
                <a:ea typeface="Calibri" panose="020F0502020204030204" pitchFamily="34" charset="0"/>
                <a:cs typeface="Arial" panose="020B0604020202020204" pitchFamily="34" charset="0"/>
              </a:rPr>
              <a:t>[9.11.18 </a:t>
            </a:r>
            <a:endParaRPr lang="he-IL" sz="1400" dirty="0">
              <a:effectLst/>
              <a:latin typeface="Calibri" panose="020F0502020204030204" pitchFamily="34" charset="0"/>
              <a:ea typeface="Calibri" panose="020F0502020204030204" pitchFamily="34" charset="0"/>
              <a:cs typeface="Arial" panose="020B0604020202020204" pitchFamily="34" charset="0"/>
            </a:endParaRPr>
          </a:p>
          <a:p>
            <a:pPr lvl="1">
              <a:lnSpc>
                <a:spcPct val="107000"/>
              </a:lnSpc>
              <a:spcAft>
                <a:spcPts val="800"/>
              </a:spcAft>
              <a:buFont typeface="Wingdings" panose="05000000000000000000" pitchFamily="2" charset="2"/>
              <a:buChar char="Ø"/>
            </a:pPr>
            <a:r>
              <a:rPr lang="he-IL" sz="1400" b="1" dirty="0">
                <a:effectLst/>
                <a:latin typeface="Calibri" panose="020F0502020204030204" pitchFamily="34" charset="0"/>
                <a:ea typeface="Calibri" panose="020F0502020204030204" pitchFamily="34" charset="0"/>
                <a:cs typeface="Arial" panose="020B0604020202020204" pitchFamily="34" charset="0"/>
              </a:rPr>
              <a:t>התפטרות לאחר ויכוח בקשר עם הגבלות בשל מצב בריאותי וכן מצב רפואי שאינו מאפשר עבודה בתקופת הודעה מוקדמת</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27574-05-16</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מוחמד מחמוד נ' זיוה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דמרי</a:t>
            </a:r>
            <a:r>
              <a:rPr lang="en-US" sz="1400" dirty="0">
                <a:effectLst/>
                <a:latin typeface="Calibri" panose="020F0502020204030204" pitchFamily="34" charset="0"/>
                <a:ea typeface="Calibri" panose="020F0502020204030204" pitchFamily="34" charset="0"/>
                <a:cs typeface="Arial" panose="020B0604020202020204" pitchFamily="34" charset="0"/>
              </a:rPr>
              <a:t>, 28.10.18] </a:t>
            </a:r>
            <a:endParaRPr lang="he-IL" sz="1400" dirty="0">
              <a:effectLst/>
              <a:latin typeface="Calibri" panose="020F0502020204030204" pitchFamily="34" charset="0"/>
              <a:ea typeface="Calibri" panose="020F0502020204030204" pitchFamily="34" charset="0"/>
              <a:cs typeface="Arial" panose="020B0604020202020204" pitchFamily="34" charset="0"/>
            </a:endParaRPr>
          </a:p>
          <a:p>
            <a:pPr lvl="1">
              <a:lnSpc>
                <a:spcPct val="107000"/>
              </a:lnSpc>
              <a:spcAft>
                <a:spcPts val="800"/>
              </a:spcAft>
              <a:buFont typeface="Wingdings" panose="05000000000000000000" pitchFamily="2" charset="2"/>
              <a:buChar char="Ø"/>
            </a:pPr>
            <a:r>
              <a:rPr lang="en-US" sz="1400" b="1" dirty="0">
                <a:effectLst/>
                <a:latin typeface="Calibri" panose="020F0502020204030204" pitchFamily="34" charset="0"/>
                <a:ea typeface="Calibri" panose="020F0502020204030204" pitchFamily="34" charset="0"/>
                <a:cs typeface="Arial" panose="020B0604020202020204" pitchFamily="34" charset="0"/>
              </a:rPr>
              <a:t>.</a:t>
            </a:r>
            <a:r>
              <a:rPr lang="he-IL" sz="1400" b="1" dirty="0">
                <a:effectLst/>
                <a:latin typeface="Calibri" panose="020F0502020204030204" pitchFamily="34" charset="0"/>
                <a:ea typeface="Calibri" panose="020F0502020204030204" pitchFamily="34" charset="0"/>
                <a:cs typeface="Arial" panose="020B0604020202020204" pitchFamily="34" charset="0"/>
              </a:rPr>
              <a:t>האשמת עובדת בגניבות</a:t>
            </a:r>
            <a:r>
              <a:rPr lang="en-US" sz="1400" b="1" dirty="0">
                <a:effectLst/>
                <a:latin typeface="Calibri" panose="020F0502020204030204" pitchFamily="34" charset="0"/>
                <a:ea typeface="Calibri" panose="020F0502020204030204" pitchFamily="34" charset="0"/>
                <a:cs typeface="Arial" panose="020B0604020202020204" pitchFamily="34" charset="0"/>
              </a:rPr>
              <a:t>.</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דמ</a:t>
            </a:r>
            <a:r>
              <a:rPr lang="he-IL" sz="1400" dirty="0">
                <a:effectLst/>
                <a:latin typeface="Calibri" panose="020F0502020204030204" pitchFamily="34" charset="0"/>
                <a:ea typeface="Calibri" panose="020F0502020204030204" pitchFamily="34" charset="0"/>
                <a:cs typeface="Arial" panose="020B0604020202020204" pitchFamily="34" charset="0"/>
              </a:rPr>
              <a:t> (ת"א) 7713-11-17‏ ‏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נימסורן</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ג'מינסורן</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 נ' שרה סופר</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a:t>
            </a:r>
            <a:endParaRPr lang="he-IL" sz="1400" dirty="0">
              <a:effectLst/>
              <a:latin typeface="Calibri" panose="020F0502020204030204" pitchFamily="34" charset="0"/>
              <a:ea typeface="Calibri" panose="020F0502020204030204" pitchFamily="34" charset="0"/>
              <a:cs typeface="Arial" panose="020B0604020202020204" pitchFamily="34" charset="0"/>
            </a:endParaRPr>
          </a:p>
          <a:p>
            <a:pPr lvl="1">
              <a:lnSpc>
                <a:spcPct val="107000"/>
              </a:lnSpc>
              <a:spcAft>
                <a:spcPts val="800"/>
              </a:spcAft>
              <a:buFont typeface="Wingdings" panose="05000000000000000000" pitchFamily="2" charset="2"/>
              <a:buChar char="Ø"/>
            </a:pPr>
            <a:r>
              <a:rPr lang="he-IL" sz="1400" b="1" dirty="0">
                <a:effectLst/>
                <a:latin typeface="Calibri" panose="020F0502020204030204" pitchFamily="34" charset="0"/>
                <a:ea typeface="Calibri" panose="020F0502020204030204" pitchFamily="34" charset="0"/>
                <a:cs typeface="Arial" panose="020B0604020202020204" pitchFamily="34" charset="0"/>
              </a:rPr>
              <a:t>מעסיקה שבחרה שלא לאפשר לעובד לעבוד בתקופת ההודעה המוקדמת שזה נתנה</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52280-11-16‏ ‏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פרוך</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רסולוב</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 נ' הראשון בניקיון בע"מ</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a:t>
            </a:r>
            <a:r>
              <a:rPr lang="en-US" sz="1400" dirty="0">
                <a:effectLst/>
                <a:latin typeface="Calibri" panose="020F0502020204030204" pitchFamily="34" charset="0"/>
                <a:ea typeface="Calibri" panose="020F0502020204030204" pitchFamily="34" charset="0"/>
                <a:cs typeface="Arial" panose="020B0604020202020204" pitchFamily="34" charset="0"/>
              </a:rPr>
              <a:t> 21.10.18] </a:t>
            </a:r>
            <a:r>
              <a:rPr lang="he-IL" sz="1400" dirty="0">
                <a:effectLst/>
                <a:latin typeface="Calibri" panose="020F0502020204030204" pitchFamily="34" charset="0"/>
                <a:ea typeface="Calibri" panose="020F0502020204030204" pitchFamily="34" charset="0"/>
                <a:cs typeface="Arial" panose="020B0604020202020204" pitchFamily="34" charset="0"/>
              </a:rPr>
              <a:t> </a:t>
            </a:r>
          </a:p>
          <a:p>
            <a:pPr lvl="1">
              <a:lnSpc>
                <a:spcPct val="107000"/>
              </a:lnSpc>
              <a:spcAft>
                <a:spcPts val="800"/>
              </a:spcAft>
              <a:buFont typeface="Wingdings" panose="05000000000000000000" pitchFamily="2" charset="2"/>
              <a:buChar char="Ø"/>
            </a:pPr>
            <a:r>
              <a:rPr lang="he-IL" sz="1400" b="1" dirty="0">
                <a:effectLst/>
                <a:latin typeface="Calibri" panose="020F0502020204030204" pitchFamily="34" charset="0"/>
                <a:ea typeface="Calibri" panose="020F0502020204030204" pitchFamily="34" charset="0"/>
                <a:cs typeface="Arial" panose="020B0604020202020204" pitchFamily="34" charset="0"/>
              </a:rPr>
              <a:t>אי שיבוץ במשמרות </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5098-02-17</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8"/>
              </a:rPr>
              <a:t>טובה דני נ' אצל עובד בכפר בע"מ</a:t>
            </a:r>
            <a:r>
              <a:rPr lang="en-US" sz="1400" dirty="0">
                <a:effectLst/>
                <a:latin typeface="Calibri" panose="020F0502020204030204" pitchFamily="34" charset="0"/>
                <a:ea typeface="Calibri" panose="020F0502020204030204" pitchFamily="34" charset="0"/>
                <a:cs typeface="Arial" panose="020B0604020202020204" pitchFamily="34" charset="0"/>
              </a:rPr>
              <a:t>, 6.3.19] </a:t>
            </a:r>
            <a:r>
              <a:rPr lang="he-IL" sz="1400" dirty="0">
                <a:effectLst/>
                <a:latin typeface="Calibri" panose="020F0502020204030204" pitchFamily="34" charset="0"/>
                <a:ea typeface="Calibri" panose="020F0502020204030204" pitchFamily="34" charset="0"/>
                <a:cs typeface="Arial" panose="020B0604020202020204" pitchFamily="34" charset="0"/>
              </a:rPr>
              <a:t>נ</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9"/>
          <a:stretch>
            <a:fillRect/>
          </a:stretch>
        </p:blipFill>
        <p:spPr>
          <a:xfrm>
            <a:off x="0" y="-60960"/>
            <a:ext cx="12192000" cy="1450848"/>
          </a:xfrm>
          <a:prstGeom prst="rect">
            <a:avLst/>
          </a:prstGeom>
        </p:spPr>
      </p:pic>
    </p:spTree>
    <p:extLst>
      <p:ext uri="{BB962C8B-B14F-4D97-AF65-F5344CB8AC3E}">
        <p14:creationId xmlns:p14="http://schemas.microsoft.com/office/powerpoint/2010/main" val="540799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08760"/>
            <a:ext cx="10899648" cy="5056632"/>
          </a:xfrm>
        </p:spPr>
        <p:txBody>
          <a:bodyPr>
            <a:noAutofit/>
          </a:bodyPr>
          <a:lstStyle/>
          <a:p>
            <a:pPr marL="0" indent="0" algn="r" rtl="1">
              <a:lnSpc>
                <a:spcPct val="107000"/>
              </a:lnSpc>
              <a:spcAft>
                <a:spcPts val="800"/>
              </a:spcAft>
              <a:buNone/>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מנגד מתי מעסיק אינו </a:t>
            </a:r>
            <a:r>
              <a:rPr lang="he-IL" sz="3200" b="1" dirty="0" err="1">
                <a:solidFill>
                  <a:schemeClr val="tx2"/>
                </a:solidFill>
                <a:effectLst/>
                <a:latin typeface="Calibri" panose="020F0502020204030204" pitchFamily="34" charset="0"/>
                <a:ea typeface="Calibri" panose="020F0502020204030204" pitchFamily="34" charset="0"/>
                <a:cs typeface="Arial" panose="020B0604020202020204" pitchFamily="34" charset="0"/>
              </a:rPr>
              <a:t>מחוייב</a:t>
            </a: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 לתת הודעה מוקדמת?</a:t>
            </a:r>
          </a:p>
          <a:p>
            <a:pPr lvl="0" algn="r" rtl="1">
              <a:lnSpc>
                <a:spcPct val="107000"/>
              </a:lnSpc>
              <a:spcAft>
                <a:spcPts val="800"/>
              </a:spcAft>
              <a:buSzPts val="1000"/>
              <a:buFont typeface="Wingdings" panose="05000000000000000000" pitchFamily="2" charset="2"/>
              <a:buChar char="q"/>
              <a:tabLst>
                <a:tab pos="457200" algn="l"/>
              </a:tabLst>
            </a:pPr>
            <a:r>
              <a:rPr lang="he-IL" sz="2400" dirty="0"/>
              <a:t>לפי סעיף  (2)10 לחוק אין חובה על מעסיק, בנסיבות שבהן העובד שפוטר אינו זכאי לפיצויים, על פי הוראות סעיפים 16 או 17 לחוק פיצויי פיטורים, או על פי החלטת בית דין למשמעת אשר הורה על פיטורים בלא פיצויים מכוח הוראות חיקוק הקובע שיפוט משמעתי</a:t>
            </a:r>
            <a:r>
              <a:rPr lang="en-US" sz="2400" dirty="0"/>
              <a:t>.</a:t>
            </a:r>
            <a:endParaRPr lang="he-IL" sz="2400" dirty="0"/>
          </a:p>
          <a:p>
            <a:pPr lvl="0" algn="r" rtl="1">
              <a:lnSpc>
                <a:spcPct val="107000"/>
              </a:lnSpc>
              <a:spcAft>
                <a:spcPts val="800"/>
              </a:spcAft>
              <a:buSzPts val="1000"/>
              <a:buFont typeface="Wingdings" panose="05000000000000000000" pitchFamily="2" charset="2"/>
              <a:buChar char="q"/>
              <a:tabLst>
                <a:tab pos="457200" algn="l"/>
              </a:tabLst>
            </a:pPr>
            <a:r>
              <a:rPr lang="he-IL" sz="2400" dirty="0"/>
              <a:t>נטיית בתי הדין לעבודה לפרש סעיף זה בהרחבה יותר יחס לתשלום פיצויי פיטורים.</a:t>
            </a:r>
            <a:endParaRPr lang="en-US" sz="2400" dirty="0"/>
          </a:p>
          <a:p>
            <a:pPr marL="0" indent="0" algn="r" rtl="1">
              <a:lnSpc>
                <a:spcPct val="107000"/>
              </a:lnSpc>
              <a:spcAft>
                <a:spcPts val="800"/>
              </a:spcAft>
              <a:buNone/>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200" dirty="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18771105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0" indent="0" algn="r" rtl="1">
              <a:lnSpc>
                <a:spcPct val="107000"/>
              </a:lnSpc>
              <a:spcAft>
                <a:spcPts val="800"/>
              </a:spcAft>
              <a:buNone/>
            </a:pPr>
            <a:r>
              <a:rPr lang="he-IL"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דוגמאות למצבים בהם נפסק כי מעסיק לא מחויב לתת הודעה מוקדמת לעובד – סעיף 10(2)  לחוק לפי פסיקות בתי  הדין האזורים  לעבודה</a:t>
            </a:r>
            <a:r>
              <a:rPr lang="en-US"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a:t>
            </a:r>
            <a:endParaRPr lang="en-US" sz="11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1400" b="1" dirty="0">
                <a:effectLst/>
                <a:latin typeface="Calibri" panose="020F0502020204030204" pitchFamily="34" charset="0"/>
                <a:ea typeface="Calibri" panose="020F0502020204030204" pitchFamily="34" charset="0"/>
                <a:cs typeface="Arial" panose="020B0604020202020204" pitchFamily="34" charset="0"/>
              </a:rPr>
              <a:t>מעילה בכספי החברה מצד מנכ"ל חברה</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נצ</a:t>
            </a:r>
            <a:r>
              <a:rPr lang="he-IL" sz="1400" dirty="0">
                <a:effectLst/>
                <a:latin typeface="Calibri" panose="020F0502020204030204" pitchFamily="34" charset="0"/>
                <a:ea typeface="Calibri" panose="020F0502020204030204" pitchFamily="34" charset="0"/>
                <a:cs typeface="Arial" panose="020B0604020202020204" pitchFamily="34" charset="0"/>
              </a:rPr>
              <a:t>') 32035-10-13</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אטורה תעשיות בע"מ -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ג'יאני</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בוסקולו</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נ' יורם שטרית</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a:t>
            </a:r>
            <a:r>
              <a:rPr lang="en-US" sz="1400" dirty="0">
                <a:effectLst/>
                <a:latin typeface="Calibri" panose="020F0502020204030204" pitchFamily="34" charset="0"/>
                <a:ea typeface="Calibri" panose="020F0502020204030204" pitchFamily="34" charset="0"/>
                <a:cs typeface="Arial" panose="020B0604020202020204" pitchFamily="34" charset="0"/>
              </a:rPr>
              <a:t> 28.4.19</a:t>
            </a:r>
          </a:p>
          <a:p>
            <a:pPr algn="r" rtl="1">
              <a:lnSpc>
                <a:spcPct val="107000"/>
              </a:lnSpc>
              <a:spcAft>
                <a:spcPts val="800"/>
              </a:spcAft>
              <a:buFont typeface="Wingdings" panose="05000000000000000000" pitchFamily="2" charset="2"/>
              <a:buChar char="q"/>
            </a:pPr>
            <a:r>
              <a:rPr lang="he-IL" sz="1400" b="1" dirty="0">
                <a:effectLst/>
                <a:latin typeface="Calibri" panose="020F0502020204030204" pitchFamily="34" charset="0"/>
                <a:ea typeface="Calibri" panose="020F0502020204030204" pitchFamily="34" charset="0"/>
                <a:cs typeface="Arial" panose="020B0604020202020204" pitchFamily="34" charset="0"/>
              </a:rPr>
              <a:t>הפניית לקוחות למתחרה </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22433-09-15‏ ‏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ארי בן משה נ' מוסך גבי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מייארה</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ושותפיו בע"מ</a:t>
            </a:r>
            <a:r>
              <a:rPr lang="en-US" sz="1400" dirty="0">
                <a:effectLst/>
                <a:latin typeface="Calibri" panose="020F0502020204030204" pitchFamily="34" charset="0"/>
                <a:ea typeface="Calibri" panose="020F0502020204030204" pitchFamily="34" charset="0"/>
                <a:cs typeface="Arial" panose="020B0604020202020204" pitchFamily="34" charset="0"/>
              </a:rPr>
              <a:t>( 20.3.19] </a:t>
            </a:r>
          </a:p>
          <a:p>
            <a:pPr algn="r" rtl="1">
              <a:lnSpc>
                <a:spcPct val="107000"/>
              </a:lnSpc>
              <a:spcAft>
                <a:spcPts val="800"/>
              </a:spcAft>
              <a:buFont typeface="Wingdings" panose="05000000000000000000" pitchFamily="2" charset="2"/>
              <a:buChar char="q"/>
            </a:pPr>
            <a:r>
              <a:rPr lang="en-US" sz="1400" b="1" dirty="0">
                <a:effectLst/>
                <a:latin typeface="Calibri" panose="020F0502020204030204" pitchFamily="34" charset="0"/>
                <a:ea typeface="Calibri" panose="020F0502020204030204" pitchFamily="34" charset="0"/>
                <a:cs typeface="Arial" panose="020B0604020202020204" pitchFamily="34" charset="0"/>
              </a:rPr>
              <a:t>.</a:t>
            </a:r>
            <a:r>
              <a:rPr lang="he-IL" sz="1400" b="1" dirty="0">
                <a:effectLst/>
                <a:latin typeface="Calibri" panose="020F0502020204030204" pitchFamily="34" charset="0"/>
                <a:ea typeface="Calibri" panose="020F0502020204030204" pitchFamily="34" charset="0"/>
                <a:cs typeface="Arial" panose="020B0604020202020204" pitchFamily="34" charset="0"/>
              </a:rPr>
              <a:t>גניבות ומעילות מצד עובד</a:t>
            </a:r>
            <a:r>
              <a:rPr lang="en-US" sz="1400" b="1" dirty="0">
                <a:effectLst/>
                <a:latin typeface="Calibri" panose="020F050202020403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he-IL" sz="1400" dirty="0">
                <a:effectLst/>
                <a:latin typeface="Arial" panose="020B0604020202020204" pitchFamily="34" charset="0"/>
                <a:ea typeface="Calibri" panose="020F0502020204030204" pitchFamily="34" charset="0"/>
                <a:cs typeface="Arial" panose="020B0604020202020204" pitchFamily="34" charset="0"/>
              </a:rPr>
              <a:t>עש (ת"א) 2422-06-16‏</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חי פקס נ' גבי אופיר</a:t>
            </a:r>
            <a:r>
              <a:rPr lang="he-IL" sz="1400" dirty="0">
                <a:effectLst/>
                <a:latin typeface="Calibri" panose="020F0502020204030204" pitchFamily="34" charset="0"/>
                <a:ea typeface="Calibri" panose="020F0502020204030204" pitchFamily="34" charset="0"/>
                <a:cs typeface="Arial" panose="020B0604020202020204" pitchFamily="34" charset="0"/>
              </a:rPr>
              <a:t>‏, 18.3.19; ראו גם - עב (ת"א) 31868/98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עופר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רומנובסקי</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נ' איל ירון "הבאגט הלוהט</a:t>
            </a:r>
            <a:r>
              <a:rPr lang="en-US"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a:t>
            </a:r>
            <a:r>
              <a:rPr lang="en-US" sz="1400" dirty="0">
                <a:effectLst/>
                <a:latin typeface="Calibri" panose="020F0502020204030204" pitchFamily="34" charset="0"/>
                <a:ea typeface="Calibri" panose="020F0502020204030204" pitchFamily="34" charset="0"/>
                <a:cs typeface="Arial" panose="020B0604020202020204" pitchFamily="34" charset="0"/>
              </a:rPr>
              <a:t>, 18.7.2001;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(חי') 48926-02-14‏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אפרים לייב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לבנברג</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 נ' גד זקרי</a:t>
            </a:r>
            <a:r>
              <a:rPr lang="en-US" sz="1400" dirty="0">
                <a:effectLst/>
                <a:latin typeface="Calibri" panose="020F0502020204030204" pitchFamily="34" charset="0"/>
                <a:ea typeface="Calibri" panose="020F0502020204030204" pitchFamily="34" charset="0"/>
                <a:cs typeface="Arial" panose="020B0604020202020204" pitchFamily="34" charset="0"/>
              </a:rPr>
              <a:t>, 14.8.18;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(ב"ש) 18688-12-14</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אלעד חגבי נ' החברה האמריקאית הישראלית לגז בע"מ</a:t>
            </a:r>
            <a:r>
              <a:rPr lang="en-US" sz="1400" dirty="0">
                <a:effectLst/>
                <a:latin typeface="Calibri" panose="020F0502020204030204" pitchFamily="34" charset="0"/>
                <a:ea typeface="Calibri" panose="020F0502020204030204" pitchFamily="34" charset="0"/>
                <a:cs typeface="Arial" panose="020B0604020202020204" pitchFamily="34" charset="0"/>
              </a:rPr>
              <a:t>, 20.7.18;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(חי') 2603-01-15‏ ‏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8"/>
              </a:rPr>
              <a:t>עלאא</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8"/>
              </a:rPr>
              <a:t> מוחמד נ' מגע של עץ בע"מ</a:t>
            </a:r>
            <a:r>
              <a:rPr lang="en-US" sz="1400" dirty="0">
                <a:effectLst/>
                <a:latin typeface="Calibri" panose="020F0502020204030204" pitchFamily="34" charset="0"/>
                <a:ea typeface="Calibri" panose="020F0502020204030204" pitchFamily="34" charset="0"/>
                <a:cs typeface="Arial" panose="020B0604020202020204" pitchFamily="34" charset="0"/>
              </a:rPr>
              <a:t>, 25.4.18].</a:t>
            </a:r>
          </a:p>
          <a:p>
            <a:pPr algn="r" rtl="1">
              <a:lnSpc>
                <a:spcPct val="107000"/>
              </a:lnSpc>
              <a:spcAft>
                <a:spcPts val="800"/>
              </a:spcAft>
              <a:buFont typeface="Wingdings" panose="05000000000000000000" pitchFamily="2" charset="2"/>
              <a:buChar char="q"/>
            </a:pPr>
            <a:r>
              <a:rPr lang="he-IL" sz="1400" b="1" dirty="0">
                <a:effectLst/>
                <a:latin typeface="Calibri" panose="020F0502020204030204" pitchFamily="34" charset="0"/>
                <a:ea typeface="Calibri" panose="020F0502020204030204" pitchFamily="34" charset="0"/>
                <a:cs typeface="Arial" panose="020B0604020202020204" pitchFamily="34" charset="0"/>
              </a:rPr>
              <a:t>ביצוע עבודות פרטיות על חשבון זמן העבודה וגניבה ממחסן</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54339-01-16‏ ‏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איאד</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עסלי</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 נ'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נובק</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9"/>
              </a:rPr>
              <a:t> בע"מ</a:t>
            </a:r>
            <a:r>
              <a:rPr lang="en-US" sz="1400" dirty="0">
                <a:effectLst/>
                <a:latin typeface="Calibri" panose="020F0502020204030204" pitchFamily="34" charset="0"/>
                <a:ea typeface="Calibri" panose="020F0502020204030204" pitchFamily="34" charset="0"/>
                <a:cs typeface="Arial" panose="020B0604020202020204" pitchFamily="34" charset="0"/>
              </a:rPr>
              <a:t> 27.1.19 </a:t>
            </a:r>
          </a:p>
          <a:p>
            <a:pPr algn="r" rtl="1">
              <a:lnSpc>
                <a:spcPct val="107000"/>
              </a:lnSpc>
              <a:spcAft>
                <a:spcPts val="800"/>
              </a:spcAft>
              <a:buFont typeface="Wingdings" panose="05000000000000000000" pitchFamily="2" charset="2"/>
              <a:buChar char="q"/>
            </a:pPr>
            <a:r>
              <a:rPr lang="he-IL" sz="1400" b="1" dirty="0">
                <a:effectLst/>
                <a:latin typeface="Calibri" panose="020F0502020204030204" pitchFamily="34" charset="0"/>
                <a:ea typeface="Calibri" panose="020F0502020204030204" pitchFamily="34" charset="0"/>
                <a:cs typeface="Arial" panose="020B0604020202020204" pitchFamily="34" charset="0"/>
              </a:rPr>
              <a:t>דיווחים כוזבים בדבר שעות עבודה</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(ת"א) 7493-06-15‏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0"/>
              </a:rPr>
              <a:t>דרור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0"/>
              </a:rPr>
              <a:t>אלקיים</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0"/>
              </a:rPr>
              <a:t> נ'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0"/>
              </a:rPr>
              <a:t>פלסטו</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0"/>
              </a:rPr>
              <a:t>-שק בע"מ</a:t>
            </a:r>
            <a:r>
              <a:rPr lang="en-US" sz="1400" dirty="0">
                <a:effectLst/>
                <a:latin typeface="Calibri" panose="020F0502020204030204" pitchFamily="34" charset="0"/>
                <a:ea typeface="Calibri" panose="020F0502020204030204" pitchFamily="34" charset="0"/>
                <a:cs typeface="Arial" panose="020B0604020202020204" pitchFamily="34" charset="0"/>
              </a:rPr>
              <a:t>, 24.6.18</a:t>
            </a:r>
          </a:p>
          <a:p>
            <a:pPr algn="r" rtl="1">
              <a:lnSpc>
                <a:spcPct val="107000"/>
              </a:lnSpc>
              <a:spcAft>
                <a:spcPts val="800"/>
              </a:spcAft>
              <a:buFont typeface="Wingdings" panose="05000000000000000000" pitchFamily="2" charset="2"/>
              <a:buChar char="q"/>
            </a:pPr>
            <a:r>
              <a:rPr lang="he-IL" sz="1400" b="1" dirty="0">
                <a:latin typeface="Calibri" panose="020F0502020204030204" pitchFamily="34" charset="0"/>
                <a:ea typeface="Calibri" panose="020F0502020204030204" pitchFamily="34" charset="0"/>
                <a:cs typeface="Arial" panose="020B0604020202020204" pitchFamily="34" charset="0"/>
              </a:rPr>
              <a:t>ע</a:t>
            </a:r>
            <a:r>
              <a:rPr lang="he-IL" sz="1400" b="1" dirty="0">
                <a:effectLst/>
                <a:latin typeface="Calibri" panose="020F0502020204030204" pitchFamily="34" charset="0"/>
                <a:ea typeface="Calibri" panose="020F0502020204030204" pitchFamily="34" charset="0"/>
                <a:cs typeface="Arial" panose="020B0604020202020204" pitchFamily="34" charset="0"/>
              </a:rPr>
              <a:t>ובד שסירב להתייצב לעבודה לבצע חפיפה עם מחליפו נשלל ממנו חלף חודש הודעה מוקדמת (מתוך 3 חודשים שסוכמו כהודעה מוקדמת מוארכת)</a:t>
            </a:r>
            <a:r>
              <a:rPr lang="en-US" sz="1400" b="1" dirty="0">
                <a:effectLst/>
                <a:latin typeface="Calibri" panose="020F0502020204030204" pitchFamily="34" charset="0"/>
                <a:ea typeface="Calibri" panose="020F0502020204030204" pitchFamily="34" charset="0"/>
                <a:cs typeface="Arial" panose="020B0604020202020204" pitchFamily="34" charset="0"/>
              </a:rPr>
              <a:t>.</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סעש</a:t>
            </a:r>
            <a:r>
              <a:rPr lang="he-IL" sz="1400" dirty="0">
                <a:effectLst/>
                <a:latin typeface="Calibri" panose="020F0502020204030204" pitchFamily="34" charset="0"/>
                <a:ea typeface="Calibri" panose="020F0502020204030204" pitchFamily="34" charset="0"/>
                <a:cs typeface="Arial" panose="020B0604020202020204" pitchFamily="34" charset="0"/>
              </a:rPr>
              <a:t> (חי') 35631-08-15</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1"/>
              </a:rPr>
              <a:t>האיג</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1"/>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1"/>
              </a:rPr>
              <a:t>אנויאן</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1"/>
              </a:rPr>
              <a:t> נ' אסף ליס ניהול ציי רכב ותחבורה בע"מ</a:t>
            </a:r>
            <a:r>
              <a:rPr lang="en-US" sz="1400" dirty="0">
                <a:effectLst/>
                <a:latin typeface="Calibri" panose="020F0502020204030204" pitchFamily="34" charset="0"/>
                <a:ea typeface="Calibri" panose="020F0502020204030204" pitchFamily="34" charset="0"/>
                <a:cs typeface="Arial" panose="020B0604020202020204" pitchFamily="34" charset="0"/>
              </a:rPr>
              <a:t>, 24.10.18 ] </a:t>
            </a:r>
          </a:p>
          <a:p>
            <a:pPr algn="r" rtl="1">
              <a:lnSpc>
                <a:spcPct val="107000"/>
              </a:lnSpc>
              <a:spcAft>
                <a:spcPts val="800"/>
              </a:spcAft>
              <a:buFont typeface="Wingdings" panose="05000000000000000000" pitchFamily="2" charset="2"/>
              <a:buChar char="q"/>
            </a:pPr>
            <a:r>
              <a:rPr lang="he-IL" sz="1400" b="1" dirty="0">
                <a:effectLst/>
                <a:latin typeface="Calibri" panose="020F0502020204030204" pitchFamily="34" charset="0"/>
                <a:ea typeface="Calibri" panose="020F0502020204030204" pitchFamily="34" charset="0"/>
                <a:cs typeface="Arial" panose="020B0604020202020204" pitchFamily="34" charset="0"/>
              </a:rPr>
              <a:t>סירוב שיטתי לבצע מטלות בתחום אחריות העובד</a:t>
            </a:r>
            <a:r>
              <a:rPr lang="en-US" sz="1400" b="1" dirty="0">
                <a:effectLst/>
                <a:latin typeface="Calibri" panose="020F0502020204030204" pitchFamily="34" charset="0"/>
                <a:ea typeface="Calibri" panose="020F0502020204030204" pitchFamily="34" charset="0"/>
                <a:cs typeface="Arial" panose="020B0604020202020204" pitchFamily="34" charset="0"/>
              </a:rPr>
              <a:t>.</a:t>
            </a:r>
            <a:r>
              <a:rPr lang="he-IL" sz="1400" dirty="0">
                <a:effectLst/>
                <a:latin typeface="Calibri" panose="020F0502020204030204" pitchFamily="34" charset="0"/>
                <a:ea typeface="Calibri" panose="020F0502020204030204" pitchFamily="34" charset="0"/>
                <a:cs typeface="Arial" panose="020B0604020202020204" pitchFamily="34" charset="0"/>
              </a:rPr>
              <a:t> </a:t>
            </a:r>
            <a:r>
              <a:rPr lang="he-IL" sz="1400" dirty="0" err="1">
                <a:effectLst/>
                <a:latin typeface="Calibri" panose="020F0502020204030204" pitchFamily="34" charset="0"/>
                <a:ea typeface="Calibri" panose="020F0502020204030204" pitchFamily="34" charset="0"/>
                <a:cs typeface="Arial" panose="020B0604020202020204" pitchFamily="34" charset="0"/>
              </a:rPr>
              <a:t>דמש</a:t>
            </a:r>
            <a:r>
              <a:rPr lang="he-IL" sz="1400" dirty="0">
                <a:effectLst/>
                <a:latin typeface="Calibri" panose="020F0502020204030204" pitchFamily="34" charset="0"/>
                <a:ea typeface="Calibri" panose="020F0502020204030204" pitchFamily="34" charset="0"/>
                <a:cs typeface="Arial" panose="020B0604020202020204" pitchFamily="34" charset="0"/>
              </a:rPr>
              <a:t> (ב"ש) 29246-09-10‏ ‏</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2"/>
              </a:rPr>
              <a:t>תמיר משיח נ' שמירה וביטחון בע"מ</a:t>
            </a:r>
            <a:r>
              <a:rPr lang="en-US" sz="1400" dirty="0">
                <a:effectLst/>
                <a:latin typeface="Calibri" panose="020F0502020204030204" pitchFamily="34" charset="0"/>
                <a:ea typeface="Calibri" panose="020F0502020204030204" pitchFamily="34" charset="0"/>
                <a:cs typeface="Arial" panose="020B0604020202020204" pitchFamily="34" charset="0"/>
              </a:rPr>
              <a:t>, 9.12.2010; </a:t>
            </a:r>
            <a:r>
              <a:rPr lang="he-IL" sz="1400" dirty="0">
                <a:effectLst/>
                <a:latin typeface="Calibri" panose="020F0502020204030204" pitchFamily="34" charset="0"/>
                <a:ea typeface="Calibri" panose="020F0502020204030204" pitchFamily="34" charset="0"/>
                <a:cs typeface="Arial" panose="020B0604020202020204" pitchFamily="34" charset="0"/>
              </a:rPr>
              <a:t>עב 1597/01</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he-IL" sz="14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3"/>
              </a:rPr>
              <a:t>גבוע</a:t>
            </a:r>
            <a:r>
              <a:rPr lang="he-IL" sz="1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13"/>
              </a:rPr>
              <a:t> סלאמה קבועה נ' כפר הנוקדים מדבר יהודה בע"מ</a:t>
            </a:r>
            <a:r>
              <a:rPr lang="en-US" sz="1400" dirty="0">
                <a:effectLst/>
                <a:latin typeface="Calibri" panose="020F0502020204030204" pitchFamily="34" charset="0"/>
                <a:ea typeface="Calibri" panose="020F0502020204030204" pitchFamily="34" charset="0"/>
                <a:cs typeface="Arial" panose="020B0604020202020204" pitchFamily="34" charset="0"/>
              </a:rPr>
              <a:t>31.3.2004 </a:t>
            </a:r>
            <a:r>
              <a:rPr lang="he-IL" sz="1400" dirty="0">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14"/>
          <a:stretch>
            <a:fillRect/>
          </a:stretch>
        </p:blipFill>
        <p:spPr>
          <a:xfrm>
            <a:off x="0" y="-60960"/>
            <a:ext cx="12192000" cy="1450848"/>
          </a:xfrm>
          <a:prstGeom prst="rect">
            <a:avLst/>
          </a:prstGeom>
        </p:spPr>
      </p:pic>
    </p:spTree>
    <p:extLst>
      <p:ext uri="{BB962C8B-B14F-4D97-AF65-F5344CB8AC3E}">
        <p14:creationId xmlns:p14="http://schemas.microsoft.com/office/powerpoint/2010/main" val="16384099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493776" y="1536192"/>
            <a:ext cx="10899648" cy="5056632"/>
          </a:xfrm>
        </p:spPr>
        <p:txBody>
          <a:bodyPr>
            <a:noAutofit/>
          </a:bodyPr>
          <a:lstStyle/>
          <a:p>
            <a:pPr marL="0" indent="0" algn="r" rtl="1">
              <a:lnSpc>
                <a:spcPct val="107000"/>
              </a:lnSpc>
              <a:spcAft>
                <a:spcPts val="800"/>
              </a:spcAft>
              <a:buNone/>
            </a:pPr>
            <a:endParaRPr lang="he-IL" sz="12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1200" dirty="0">
              <a:latin typeface="Calibri" panose="020F0502020204030204" pitchFamily="34" charset="0"/>
              <a:ea typeface="Calibri" panose="020F0502020204030204" pitchFamily="34" charset="0"/>
              <a:cs typeface="Arial" panose="020B0604020202020204" pitchFamily="34" charset="0"/>
            </a:endParaRPr>
          </a:p>
          <a:p>
            <a:pPr marL="0" indent="0" algn="ctr" rtl="1">
              <a:lnSpc>
                <a:spcPct val="107000"/>
              </a:lnSpc>
              <a:spcAft>
                <a:spcPts val="800"/>
              </a:spcAft>
              <a:buNone/>
            </a:pPr>
            <a:r>
              <a:rPr lang="he-IL" sz="40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שאלות</a:t>
            </a:r>
            <a:endParaRPr lang="en-US" sz="40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3200" b="1" dirty="0">
              <a:solidFill>
                <a:schemeClr val="tx2"/>
              </a:solidFill>
            </a:endParaRPr>
          </a:p>
          <a:p>
            <a:pPr algn="r" rtl="1">
              <a:lnSpc>
                <a:spcPct val="107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2400"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spcAft>
                <a:spcPts val="800"/>
              </a:spcAft>
            </a:pPr>
            <a:endParaRPr lang="he-IL"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368934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39112"/>
            <a:ext cx="10399776" cy="393192"/>
          </a:xfrm>
        </p:spPr>
        <p:txBody>
          <a:bodyPr>
            <a:noAutofit/>
          </a:bodyPr>
          <a:lstStyle/>
          <a:p>
            <a:pPr algn="ct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תכלית מתן הודעה מוקדמת לעובד</a:t>
            </a: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he-IL" sz="3200" dirty="0">
              <a:solidFill>
                <a:schemeClr val="tx2"/>
              </a:solidFill>
              <a:cs typeface="+mn-cs"/>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2800" dirty="0">
                <a:effectLst/>
                <a:latin typeface="Calibri" panose="020F0502020204030204" pitchFamily="34" charset="0"/>
                <a:ea typeface="Calibri" panose="020F0502020204030204" pitchFamily="34" charset="0"/>
                <a:cs typeface="Arial" panose="020B0604020202020204" pitchFamily="34" charset="0"/>
              </a:rPr>
              <a:t>התכלית העיקרית של ההודעה המוקדמת לפיטורים לעובד הינה לאפשר לעובד לחפש מקום עבודה אחר כאשר הוא עדיין מקבל שכר ממעסיקו הנוכחי </a:t>
            </a:r>
            <a:r>
              <a:rPr lang="he-IL"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3-107/98, 3-131‏ אורי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ארבל –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 H.P.H. Products Ltd. </a:t>
            </a:r>
            <a:r>
              <a:rPr lang="he-IL" sz="1200" dirty="0">
                <a:effectLst/>
                <a:latin typeface="Calibri" panose="020F0502020204030204" pitchFamily="34" charset="0"/>
                <a:ea typeface="Calibri" panose="020F0502020204030204" pitchFamily="34" charset="0"/>
                <a:cs typeface="Arial" panose="020B0604020202020204" pitchFamily="34" charset="0"/>
              </a:rPr>
              <a:t>‎ ואח;‏  </a:t>
            </a:r>
            <a:r>
              <a:rPr lang="he-IL" sz="1200" dirty="0" err="1">
                <a:effectLst/>
                <a:latin typeface="Calibri" panose="020F0502020204030204" pitchFamily="34" charset="0"/>
                <a:ea typeface="Calibri" panose="020F0502020204030204" pitchFamily="34" charset="0"/>
                <a:cs typeface="Arial" panose="020B0604020202020204" pitchFamily="34" charset="0"/>
              </a:rPr>
              <a:t>פ''ד</a:t>
            </a:r>
            <a:r>
              <a:rPr lang="he-IL" sz="1200" dirty="0">
                <a:effectLst/>
                <a:latin typeface="Calibri" panose="020F0502020204030204" pitchFamily="34" charset="0"/>
                <a:ea typeface="Calibri" panose="020F0502020204030204" pitchFamily="34" charset="0"/>
                <a:cs typeface="Arial" panose="020B0604020202020204" pitchFamily="34" charset="0"/>
              </a:rPr>
              <a:t> לב(1999) 156; </a:t>
            </a:r>
            <a:r>
              <a:rPr lang="he-IL" sz="1200" dirty="0" err="1">
                <a:effectLst/>
                <a:latin typeface="Calibri" panose="020F0502020204030204" pitchFamily="34" charset="0"/>
                <a:ea typeface="Calibri" panose="020F0502020204030204" pitchFamily="34" charset="0"/>
                <a:cs typeface="Arial" panose="020B0604020202020204" pitchFamily="34" charset="0"/>
              </a:rPr>
              <a:t>עע</a:t>
            </a:r>
            <a:r>
              <a:rPr lang="he-IL" sz="1200" dirty="0">
                <a:effectLst/>
                <a:latin typeface="Calibri" panose="020F0502020204030204" pitchFamily="34" charset="0"/>
                <a:ea typeface="Calibri" panose="020F0502020204030204" pitchFamily="34" charset="0"/>
                <a:cs typeface="Arial" panose="020B0604020202020204" pitchFamily="34" charset="0"/>
              </a:rPr>
              <a:t> (ארצי) 1496/02</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נשואה </a:t>
            </a:r>
            <a:r>
              <a:rPr lang="he-IL" sz="12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זנקס</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בע"מ נ' גל ארז</a:t>
            </a:r>
            <a:r>
              <a:rPr lang="en-US" sz="1200" dirty="0">
                <a:effectLst/>
                <a:latin typeface="Calibri" panose="020F0502020204030204" pitchFamily="34" charset="0"/>
                <a:ea typeface="Calibri" panose="020F0502020204030204" pitchFamily="34" charset="0"/>
                <a:cs typeface="Arial" panose="020B0604020202020204" pitchFamily="34" charset="0"/>
              </a:rPr>
              <a:t>,</a:t>
            </a:r>
            <a:r>
              <a:rPr lang="he-IL" sz="1200" dirty="0">
                <a:effectLst/>
                <a:latin typeface="Calibri" panose="020F0502020204030204" pitchFamily="34" charset="0"/>
                <a:ea typeface="Calibri" panose="020F0502020204030204" pitchFamily="34" charset="0"/>
                <a:cs typeface="Arial" panose="020B0604020202020204" pitchFamily="34" charset="0"/>
              </a:rPr>
              <a:t> 3.8.08].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endParaRPr lang="he-IL" sz="1200" dirty="0">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96598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338328"/>
          </a:xfrm>
        </p:spPr>
        <p:txBody>
          <a:bodyPr>
            <a:noAutofit/>
          </a:bodyPr>
          <a:lstStyle/>
          <a:p>
            <a:pPr algn="ctr" rtl="1">
              <a:lnSpc>
                <a:spcPct val="107000"/>
              </a:lnSpc>
              <a:spcAft>
                <a:spcPts val="800"/>
              </a:spcAft>
            </a:pP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תכלית מתן הודעה מוקדמת למעסיק</a:t>
            </a: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he-IL" sz="3200" dirty="0">
              <a:solidFill>
                <a:schemeClr val="tx2"/>
              </a:solidFill>
              <a:cs typeface="+mn-cs"/>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לעומת זאת תכלית החובה של מתן הודעה מוקדמת להתפטרות היא לתת בידי המעסיק שהות לערוך שינויים ארגוניים הנדרשים במפעלו נוכח התפטרות העובד, כאשר הוא עדיין לא מצוי במצב של מחסור בעובד </a:t>
            </a:r>
            <a:r>
              <a:rPr lang="he-IL" sz="1200" dirty="0">
                <a:effectLst/>
                <a:latin typeface="Calibri" panose="020F0502020204030204" pitchFamily="34" charset="0"/>
                <a:ea typeface="Calibri" panose="020F0502020204030204" pitchFamily="34" charset="0"/>
                <a:cs typeface="Arial" panose="020B0604020202020204" pitchFamily="34" charset="0"/>
              </a:rPr>
              <a:t>[ע"ע 299/99‏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קציר רובינסון - חברה לבנייה (1995) בע"מ – איתם</a:t>
            </a:r>
            <a:r>
              <a:rPr lang="he-IL" sz="1200" dirty="0">
                <a:effectLst/>
                <a:latin typeface="Calibri" panose="020F0502020204030204" pitchFamily="34" charset="0"/>
                <a:ea typeface="Calibri" panose="020F0502020204030204" pitchFamily="34" charset="0"/>
                <a:cs typeface="Arial" panose="020B0604020202020204" pitchFamily="34" charset="0"/>
              </a:rPr>
              <a:t>‏, </a:t>
            </a:r>
            <a:r>
              <a:rPr lang="he-IL" sz="1200" dirty="0" err="1">
                <a:effectLst/>
                <a:latin typeface="Calibri" panose="020F0502020204030204" pitchFamily="34" charset="0"/>
                <a:ea typeface="Calibri" panose="020F0502020204030204" pitchFamily="34" charset="0"/>
                <a:cs typeface="Arial" panose="020B0604020202020204" pitchFamily="34" charset="0"/>
              </a:rPr>
              <a:t>פ''ד</a:t>
            </a:r>
            <a:r>
              <a:rPr lang="he-IL" sz="1200" dirty="0">
                <a:effectLst/>
                <a:latin typeface="Calibri" panose="020F0502020204030204" pitchFamily="34" charset="0"/>
                <a:ea typeface="Calibri" panose="020F0502020204030204" pitchFamily="34" charset="0"/>
                <a:cs typeface="Arial" panose="020B0604020202020204" pitchFamily="34" charset="0"/>
              </a:rPr>
              <a:t> לח(2003) 49 </a:t>
            </a:r>
            <a:r>
              <a:rPr lang="he-IL" sz="1200" dirty="0" err="1">
                <a:effectLst/>
                <a:latin typeface="Calibri" panose="020F0502020204030204" pitchFamily="34" charset="0"/>
                <a:ea typeface="Calibri" panose="020F0502020204030204" pitchFamily="34" charset="0"/>
                <a:cs typeface="Arial" panose="020B0604020202020204" pitchFamily="34" charset="0"/>
              </a:rPr>
              <a:t>דב"ע</a:t>
            </a:r>
            <a:r>
              <a:rPr lang="he-IL" sz="1200" dirty="0">
                <a:effectLst/>
                <a:latin typeface="Calibri" panose="020F0502020204030204" pitchFamily="34" charset="0"/>
                <a:ea typeface="Calibri" panose="020F0502020204030204" pitchFamily="34" charset="0"/>
                <a:cs typeface="Arial" panose="020B0604020202020204" pitchFamily="34" charset="0"/>
              </a:rPr>
              <a:t> נד/3-223</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he-IL"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עסיס ינון –  גילה שטרית (בן אבו)</a:t>
            </a:r>
            <a:r>
              <a:rPr lang="en-US" sz="1200" dirty="0">
                <a:effectLst/>
                <a:latin typeface="Calibri" panose="020F0502020204030204" pitchFamily="34" charset="0"/>
                <a:ea typeface="Calibri" panose="020F0502020204030204" pitchFamily="34" charset="0"/>
                <a:cs typeface="Arial" panose="020B0604020202020204" pitchFamily="34" charset="0"/>
              </a:rPr>
              <a:t>9.4.95.</a:t>
            </a:r>
            <a:r>
              <a:rPr lang="he-IL" sz="1200" dirty="0">
                <a:effectLst/>
                <a:latin typeface="Calibri" panose="020F0502020204030204" pitchFamily="34"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323360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338328"/>
          </a:xfrm>
        </p:spPr>
        <p:txBody>
          <a:bodyPr>
            <a:noAutofit/>
          </a:bodyPr>
          <a:lstStyle/>
          <a:p>
            <a:pPr algn="r" rtl="1">
              <a:lnSpc>
                <a:spcPct val="107000"/>
              </a:lnSpc>
              <a:spcAft>
                <a:spcPts val="800"/>
              </a:spcAft>
            </a:pPr>
            <a:br>
              <a:rPr lang="en-US" sz="1400" dirty="0">
                <a:effectLst/>
                <a:latin typeface="Calibri" panose="020F0502020204030204" pitchFamily="34" charset="0"/>
                <a:ea typeface="Calibri" panose="020F0502020204030204" pitchFamily="34" charset="0"/>
                <a:cs typeface="Arial" panose="020B0604020202020204" pitchFamily="34" charset="0"/>
              </a:rPr>
            </a:b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סעיף 2 ל</a:t>
            </a:r>
            <a:r>
              <a:rPr lang="he-IL" sz="3200" b="1" u="sng" dirty="0">
                <a:solidFill>
                  <a:schemeClr val="tx2"/>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חוק הודעה מוקדמת לפיטורים ולהתפטרות, תשס"א-2001</a:t>
            </a:r>
            <a:r>
              <a:rPr lang="en-US" sz="32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lang="he-IL" sz="32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 - חובה ליתן הודעה מוקדמת לפיטורים ולהתפטרות</a:t>
            </a: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he-IL" sz="3200" dirty="0">
              <a:solidFill>
                <a:schemeClr val="tx2"/>
              </a:solidFill>
              <a:cs typeface="+mn-cs"/>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rmAutofit fontScale="25000" lnSpcReduction="20000"/>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11200" dirty="0">
                <a:effectLst/>
                <a:latin typeface="Calibri" panose="020F0502020204030204" pitchFamily="34" charset="0"/>
                <a:ea typeface="Calibri" panose="020F0502020204030204" pitchFamily="34" charset="0"/>
                <a:cs typeface="Arial" panose="020B0604020202020204" pitchFamily="34" charset="0"/>
              </a:rPr>
              <a:t>החוק קובע מעסיק חייב לתת לעובד אותו הוא מפטר – הודעה מוקדמת לפיטורים.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11200" dirty="0">
                <a:effectLst/>
                <a:latin typeface="Calibri" panose="020F0502020204030204" pitchFamily="34" charset="0"/>
                <a:ea typeface="Calibri" panose="020F0502020204030204" pitchFamily="34" charset="0"/>
                <a:cs typeface="Arial" panose="020B0604020202020204" pitchFamily="34" charset="0"/>
              </a:rPr>
              <a:t>מנגד, עובד חייב לתת למעסיקו, שמעבודתו אצלו הוא מתפטר – הודעה מוקדמת להתפטרות. </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11200" dirty="0">
                <a:effectLst/>
                <a:latin typeface="Calibri" panose="020F0502020204030204" pitchFamily="34" charset="0"/>
                <a:ea typeface="Calibri" panose="020F0502020204030204" pitchFamily="34" charset="0"/>
                <a:cs typeface="Arial" panose="020B0604020202020204" pitchFamily="34" charset="0"/>
              </a:rPr>
              <a:t>לכלל זה, ולחובה זו, קיימים יוצאים מהכלל ופטורים, </a:t>
            </a:r>
            <a:r>
              <a:rPr lang="he-IL" sz="1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בסעיף 10 לחוק הודעה מוקדמת לפיטורים ולהתפטרות, תשס"א- 2001</a:t>
            </a:r>
            <a:r>
              <a:rPr lang="en-US" sz="11200" b="1" dirty="0">
                <a:effectLst/>
                <a:latin typeface="Calibri" panose="020F0502020204030204" pitchFamily="34" charset="0"/>
                <a:ea typeface="Calibri" panose="020F0502020204030204" pitchFamily="34" charset="0"/>
                <a:cs typeface="Arial" panose="020B0604020202020204" pitchFamily="34" charset="0"/>
              </a:rPr>
              <a:t>.</a:t>
            </a:r>
            <a:endParaRPr lang="en-US" sz="11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b="1" dirty="0">
                <a:effectLst/>
                <a:latin typeface="Calibri" panose="020F050202020403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4"/>
          <a:stretch>
            <a:fillRect/>
          </a:stretch>
        </p:blipFill>
        <p:spPr>
          <a:xfrm>
            <a:off x="0" y="-60960"/>
            <a:ext cx="12192000" cy="1450848"/>
          </a:xfrm>
          <a:prstGeom prst="rect">
            <a:avLst/>
          </a:prstGeom>
        </p:spPr>
      </p:pic>
    </p:spTree>
    <p:extLst>
      <p:ext uri="{BB962C8B-B14F-4D97-AF65-F5344CB8AC3E}">
        <p14:creationId xmlns:p14="http://schemas.microsoft.com/office/powerpoint/2010/main" val="34847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CE3D0D-A5D4-4485-BACB-D85F4BB29AC7}"/>
              </a:ext>
            </a:extLst>
          </p:cNvPr>
          <p:cNvSpPr>
            <a:spLocks noGrp="1"/>
          </p:cNvSpPr>
          <p:nvPr>
            <p:ph type="title"/>
          </p:nvPr>
        </p:nvSpPr>
        <p:spPr>
          <a:xfrm>
            <a:off x="838200" y="2093976"/>
            <a:ext cx="10445496" cy="338328"/>
          </a:xfrm>
        </p:spPr>
        <p:txBody>
          <a:bodyPr>
            <a:noAutofit/>
          </a:bodyPr>
          <a:lstStyle/>
          <a:p>
            <a:pPr algn="ctr" rtl="1">
              <a:lnSpc>
                <a:spcPct val="107000"/>
              </a:lnSpc>
              <a:spcAft>
                <a:spcPts val="800"/>
              </a:spcAft>
            </a:pPr>
            <a:br>
              <a:rPr lang="en-US" sz="1400" dirty="0">
                <a:effectLst/>
                <a:latin typeface="Calibri" panose="020F0502020204030204" pitchFamily="34" charset="0"/>
                <a:ea typeface="Calibri" panose="020F0502020204030204" pitchFamily="34" charset="0"/>
                <a:cs typeface="Arial" panose="020B0604020202020204" pitchFamily="34" charset="0"/>
              </a:rPr>
            </a:br>
            <a:r>
              <a:rPr lang="he-IL"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rPr>
              <a:t>איך נותנים הודעה מוקדמת?</a:t>
            </a:r>
            <a:br>
              <a:rPr lang="en-US" sz="800" dirty="0">
                <a:effectLst/>
                <a:latin typeface="Calibri" panose="020F0502020204030204" pitchFamily="34" charset="0"/>
                <a:ea typeface="Calibri" panose="020F0502020204030204" pitchFamily="34" charset="0"/>
                <a:cs typeface="Arial" panose="020B0604020202020204" pitchFamily="34" charset="0"/>
              </a:rPr>
            </a:br>
            <a:endParaRPr lang="he-IL" sz="3200" dirty="0">
              <a:solidFill>
                <a:schemeClr val="tx2"/>
              </a:solidFill>
              <a:cs typeface="+mn-cs"/>
            </a:endParaRPr>
          </a:p>
        </p:txBody>
      </p:sp>
      <p:sp>
        <p:nvSpPr>
          <p:cNvPr id="3" name="מציין מיקום תוכן 2">
            <a:extLst>
              <a:ext uri="{FF2B5EF4-FFF2-40B4-BE49-F238E27FC236}">
                <a16:creationId xmlns:a16="http://schemas.microsoft.com/office/drawing/2014/main" id="{871291F9-2A58-4CB6-8633-4158876021C2}"/>
              </a:ext>
            </a:extLst>
          </p:cNvPr>
          <p:cNvSpPr>
            <a:spLocks noGrp="1"/>
          </p:cNvSpPr>
          <p:nvPr>
            <p:ph idx="1"/>
          </p:nvPr>
        </p:nvSpPr>
        <p:spPr>
          <a:xfrm>
            <a:off x="838200" y="2606039"/>
            <a:ext cx="10515600" cy="3570923"/>
          </a:xfrm>
        </p:spPr>
        <p:txBody>
          <a:bodyPr>
            <a:noAutofit/>
          </a:bodyPr>
          <a:lstStyle/>
          <a:p>
            <a:pPr algn="r" rtl="1">
              <a:lnSpc>
                <a:spcPct val="107000"/>
              </a:lnSpc>
              <a:spcAft>
                <a:spcPts val="800"/>
              </a:spcAft>
            </a:pPr>
            <a:endParaRPr lang="he-IL"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800" dirty="0">
                <a:effectLst/>
                <a:latin typeface="Calibri" panose="020F0502020204030204" pitchFamily="34" charset="0"/>
                <a:ea typeface="Calibri" panose="020F0502020204030204" pitchFamily="34" charset="0"/>
                <a:cs typeface="Arial" panose="020B0604020202020204" pitchFamily="34" charset="0"/>
              </a:rPr>
              <a:t> </a:t>
            </a:r>
            <a:r>
              <a:rPr lang="he-IL" sz="2400" dirty="0">
                <a:effectLst/>
                <a:latin typeface="Calibri" panose="020F0502020204030204" pitchFamily="34" charset="0"/>
                <a:ea typeface="Calibri" panose="020F0502020204030204" pitchFamily="34" charset="0"/>
                <a:cs typeface="Arial" panose="020B0604020202020204" pitchFamily="34" charset="0"/>
              </a:rPr>
              <a:t>סעיף 2 לחוק קובע כי היא תינתן:</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 	בכתב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895350" indent="-895350" algn="r" rtl="1">
              <a:lnSpc>
                <a:spcPct val="107000"/>
              </a:lnSpc>
              <a:spcAft>
                <a:spcPts val="800"/>
              </a:spcAft>
              <a:buFont typeface="Wingdings" panose="05000000000000000000" pitchFamily="2" charset="2"/>
              <a:buChar char="q"/>
            </a:pPr>
            <a:r>
              <a:rPr lang="he-IL" sz="2400" dirty="0">
                <a:effectLst/>
                <a:latin typeface="Calibri" panose="020F0502020204030204" pitchFamily="34" charset="0"/>
                <a:ea typeface="Calibri" panose="020F0502020204030204" pitchFamily="34" charset="0"/>
                <a:cs typeface="Arial" panose="020B0604020202020204" pitchFamily="34" charset="0"/>
              </a:rPr>
              <a:t>ותציין את </a:t>
            </a:r>
            <a:r>
              <a:rPr lang="he-IL" sz="2400" b="1" dirty="0">
                <a:effectLst/>
                <a:latin typeface="Calibri" panose="020F0502020204030204" pitchFamily="34" charset="0"/>
                <a:ea typeface="Calibri" panose="020F0502020204030204" pitchFamily="34" charset="0"/>
                <a:cs typeface="Arial" panose="020B0604020202020204" pitchFamily="34" charset="0"/>
              </a:rPr>
              <a:t>יום הוצאת ההודעה </a:t>
            </a:r>
            <a:r>
              <a:rPr lang="he-IL" sz="2400" dirty="0">
                <a:effectLst/>
                <a:latin typeface="Calibri" panose="020F0502020204030204" pitchFamily="34" charset="0"/>
                <a:ea typeface="Calibri" panose="020F0502020204030204" pitchFamily="34" charset="0"/>
                <a:cs typeface="Arial" panose="020B0604020202020204" pitchFamily="34" charset="0"/>
              </a:rPr>
              <a:t>ואת יום </a:t>
            </a:r>
            <a:r>
              <a:rPr lang="he-IL" sz="2400" b="1" dirty="0">
                <a:effectLst/>
                <a:latin typeface="Calibri" panose="020F0502020204030204" pitchFamily="34" charset="0"/>
                <a:ea typeface="Calibri" panose="020F0502020204030204" pitchFamily="34" charset="0"/>
                <a:cs typeface="Arial" panose="020B0604020202020204" pitchFamily="34" charset="0"/>
              </a:rPr>
              <a:t>הכניסה לתוקף של הפיטורים או ההתפטרות,</a:t>
            </a:r>
            <a:r>
              <a:rPr lang="he-IL" sz="2400" dirty="0">
                <a:effectLst/>
                <a:latin typeface="Calibri" panose="020F0502020204030204" pitchFamily="34" charset="0"/>
                <a:ea typeface="Calibri" panose="020F0502020204030204" pitchFamily="34" charset="0"/>
                <a:cs typeface="Arial" panose="020B0604020202020204" pitchFamily="34" charset="0"/>
              </a:rPr>
              <a:t> לפי העניין</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pic>
        <p:nvPicPr>
          <p:cNvPr id="5" name="תמונה 4">
            <a:extLst>
              <a:ext uri="{FF2B5EF4-FFF2-40B4-BE49-F238E27FC236}">
                <a16:creationId xmlns:a16="http://schemas.microsoft.com/office/drawing/2014/main" id="{DB0DDDAE-8B10-4248-91CD-BEB3358E20E4}"/>
              </a:ext>
            </a:extLst>
          </p:cNvPr>
          <p:cNvPicPr>
            <a:picLocks noChangeAspect="1"/>
          </p:cNvPicPr>
          <p:nvPr/>
        </p:nvPicPr>
        <p:blipFill>
          <a:blip r:embed="rId2"/>
          <a:stretch>
            <a:fillRect/>
          </a:stretch>
        </p:blipFill>
        <p:spPr>
          <a:xfrm>
            <a:off x="0" y="-60960"/>
            <a:ext cx="12192000" cy="1450848"/>
          </a:xfrm>
          <a:prstGeom prst="rect">
            <a:avLst/>
          </a:prstGeom>
        </p:spPr>
      </p:pic>
    </p:spTree>
    <p:extLst>
      <p:ext uri="{BB962C8B-B14F-4D97-AF65-F5344CB8AC3E}">
        <p14:creationId xmlns:p14="http://schemas.microsoft.com/office/powerpoint/2010/main" val="365425729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7647</TotalTime>
  <Words>5736</Words>
  <Application>Microsoft Office PowerPoint</Application>
  <PresentationFormat>מסך רחב</PresentationFormat>
  <Paragraphs>1001</Paragraphs>
  <Slides>57</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57</vt:i4>
      </vt:variant>
    </vt:vector>
  </HeadingPairs>
  <TitlesOfParts>
    <vt:vector size="64" baseType="lpstr">
      <vt:lpstr>Arial</vt:lpstr>
      <vt:lpstr>Calibri</vt:lpstr>
      <vt:lpstr>Calibri Light</vt:lpstr>
      <vt:lpstr>David</vt:lpstr>
      <vt:lpstr>Symbol</vt:lpstr>
      <vt:lpstr>Wingdings</vt:lpstr>
      <vt:lpstr>ערכת נושא Office</vt:lpstr>
      <vt:lpstr>           הזכות להודעה מוקדמת</vt:lpstr>
      <vt:lpstr> חוק הודעה מוקדמת </vt:lpstr>
      <vt:lpstr> סעיף 1 לחוק הודעה  לחוק הודעה מוקדמת לפיטורים ולהתפטרות, תשס"א-2001 – סעיף ההגדרות </vt:lpstr>
      <vt:lpstr> תקופת ההודעה המוקדמת תלויה בשאלה אם מדובר בעובד במשכורת או בעובד בשכר.   </vt:lpstr>
      <vt:lpstr> שכר קובע להודעה מוקדמת   </vt:lpstr>
      <vt:lpstr>תכלית מתן הודעה מוקדמת לעובד </vt:lpstr>
      <vt:lpstr>תכלית מתן הודעה מוקדמת למעסיק </vt:lpstr>
      <vt:lpstr> סעיף 2 לחוק הודעה מוקדמת לפיטורים ולהתפטרות, תשס"א-2001   - חובה ליתן הודעה מוקדמת לפיטורים ולהתפטרות </vt:lpstr>
      <vt:lpstr> איך נותנים הודעה מוקדמת? </vt:lpstr>
      <vt:lpstr> האם יש חובה לתת הודעה מוקדמת בעת חילופי מעסיקים? </vt:lpstr>
      <vt:lpstr>האם הלכת דבוש נורית חלה גם במקרה שהמעסיק היוצא אינו מפטר העובדים?</vt:lpstr>
      <vt:lpstr>מה קורה אם המעסיק החדש מחליט לפטר  את העובדים שנקלטו אצלו  לאחר שפוטרו – מה אורך תקופת הודעה מוקדמת? </vt:lpstr>
      <vt:lpstr> ומה אורך הודעה מוקדמת שעל המעסיק החדש במקרה שהמעסיק היוצא  לא פיטר העובדים, אלא העביר אותם לחברה חדשה? האם נכלל הוותק אצל המעסיק הקודם אם לא? </vt:lpstr>
      <vt:lpstr>מה קורה אם העובד מצא יום למחרת פיטוריו עבודה במקום אחר האם זכאי לתשלום מוקדמת?  </vt:lpstr>
      <vt:lpstr>מה הדין החל לגבי עובדי הוראה בעניין הודעה מוקדמת?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סיום יחסי עבודה הדין והפסיקה</dc:title>
  <dc:creator>Moshe Vakrat &amp; Co., Law Offices</dc:creator>
  <cp:lastModifiedBy>Moshe Vakrat &amp; Co., Law Offices</cp:lastModifiedBy>
  <cp:revision>36</cp:revision>
  <cp:lastPrinted>2021-09-30T10:57:40Z</cp:lastPrinted>
  <dcterms:created xsi:type="dcterms:W3CDTF">2021-09-28T08:58:18Z</dcterms:created>
  <dcterms:modified xsi:type="dcterms:W3CDTF">2021-10-15T08:25:10Z</dcterms:modified>
</cp:coreProperties>
</file>