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3" r:id="rId7"/>
    <p:sldId id="261" r:id="rId8"/>
    <p:sldId id="262" r:id="rId9"/>
    <p:sldId id="265" r:id="rId10"/>
    <p:sldId id="266" r:id="rId11"/>
    <p:sldId id="267" r:id="rId12"/>
    <p:sldId id="268" r:id="rId13"/>
    <p:sldId id="269" r:id="rId14"/>
    <p:sldId id="270" r:id="rId15"/>
    <p:sldId id="271" r:id="rId16"/>
    <p:sldId id="272" r:id="rId17"/>
    <p:sldId id="273" r:id="rId18"/>
    <p:sldId id="274" r:id="rId19"/>
    <p:sldId id="275" r:id="rId20"/>
    <p:sldId id="277" r:id="rId21"/>
    <p:sldId id="276" r:id="rId22"/>
    <p:sldId id="278" r:id="rId23"/>
    <p:sldId id="279" r:id="rId24"/>
    <p:sldId id="280" r:id="rId25"/>
    <p:sldId id="281" r:id="rId26"/>
    <p:sldId id="282" r:id="rId27"/>
    <p:sldId id="285" r:id="rId28"/>
    <p:sldId id="286" r:id="rId29"/>
    <p:sldId id="301" r:id="rId30"/>
    <p:sldId id="288" r:id="rId31"/>
    <p:sldId id="289" r:id="rId32"/>
    <p:sldId id="291" r:id="rId33"/>
    <p:sldId id="292" r:id="rId34"/>
    <p:sldId id="293" r:id="rId35"/>
    <p:sldId id="294" r:id="rId36"/>
    <p:sldId id="295" r:id="rId37"/>
    <p:sldId id="296" r:id="rId38"/>
    <p:sldId id="297" r:id="rId39"/>
    <p:sldId id="298" r:id="rId40"/>
    <p:sldId id="299" r:id="rId41"/>
    <p:sldId id="300" r:id="rId42"/>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013" autoAdjust="0"/>
    <p:restoredTop sz="94660"/>
  </p:normalViewPr>
  <p:slideViewPr>
    <p:cSldViewPr snapToGrid="0">
      <p:cViewPr varScale="1">
        <p:scale>
          <a:sx n="111" d="100"/>
          <a:sy n="111" d="100"/>
        </p:scale>
        <p:origin x="45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628D681-C397-4CC1-BE12-C335D55B3FE8}"/>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9899F503-4482-4D8C-A09A-F1BB095BEF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B8687DDF-512B-4167-B079-70C578854878}"/>
              </a:ext>
            </a:extLst>
          </p:cNvPr>
          <p:cNvSpPr>
            <a:spLocks noGrp="1"/>
          </p:cNvSpPr>
          <p:nvPr>
            <p:ph type="dt" sz="half" idx="10"/>
          </p:nvPr>
        </p:nvSpPr>
        <p:spPr/>
        <p:txBody>
          <a:bodyPr/>
          <a:lstStyle/>
          <a:p>
            <a:fld id="{B05522A6-E38A-4265-9D4F-543689115660}" type="datetimeFigureOut">
              <a:rPr lang="he-IL" smtClean="0"/>
              <a:t>ט"ו/חשון/תשפ"ב</a:t>
            </a:fld>
            <a:endParaRPr lang="he-IL"/>
          </a:p>
        </p:txBody>
      </p:sp>
      <p:sp>
        <p:nvSpPr>
          <p:cNvPr id="5" name="מציין מיקום של כותרת תחתונה 4">
            <a:extLst>
              <a:ext uri="{FF2B5EF4-FFF2-40B4-BE49-F238E27FC236}">
                <a16:creationId xmlns:a16="http://schemas.microsoft.com/office/drawing/2014/main" id="{F4876115-3CB8-4DB9-AACE-8FA702503E12}"/>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6ABD60B2-9231-4117-8837-81F605737570}"/>
              </a:ext>
            </a:extLst>
          </p:cNvPr>
          <p:cNvSpPr>
            <a:spLocks noGrp="1"/>
          </p:cNvSpPr>
          <p:nvPr>
            <p:ph type="sldNum" sz="quarter" idx="12"/>
          </p:nvPr>
        </p:nvSpPr>
        <p:spPr/>
        <p:txBody>
          <a:bodyPr/>
          <a:lstStyle/>
          <a:p>
            <a:fld id="{C39ADF76-645E-434A-8072-AFE7EDB07D4E}" type="slidenum">
              <a:rPr lang="he-IL" smtClean="0"/>
              <a:t>‹#›</a:t>
            </a:fld>
            <a:endParaRPr lang="he-IL"/>
          </a:p>
        </p:txBody>
      </p:sp>
    </p:spTree>
    <p:extLst>
      <p:ext uri="{BB962C8B-B14F-4D97-AF65-F5344CB8AC3E}">
        <p14:creationId xmlns:p14="http://schemas.microsoft.com/office/powerpoint/2010/main" val="359643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55F25FE-B5CB-4E1D-B2C2-E2B629A0BDB5}"/>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62A45FC1-607F-41B4-B201-BCE816A44872}"/>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612D54F1-C7EE-43B9-B174-DD925AC8683F}"/>
              </a:ext>
            </a:extLst>
          </p:cNvPr>
          <p:cNvSpPr>
            <a:spLocks noGrp="1"/>
          </p:cNvSpPr>
          <p:nvPr>
            <p:ph type="dt" sz="half" idx="10"/>
          </p:nvPr>
        </p:nvSpPr>
        <p:spPr/>
        <p:txBody>
          <a:bodyPr/>
          <a:lstStyle/>
          <a:p>
            <a:fld id="{B05522A6-E38A-4265-9D4F-543689115660}" type="datetimeFigureOut">
              <a:rPr lang="he-IL" smtClean="0"/>
              <a:t>ט"ו/חשון/תשפ"ב</a:t>
            </a:fld>
            <a:endParaRPr lang="he-IL"/>
          </a:p>
        </p:txBody>
      </p:sp>
      <p:sp>
        <p:nvSpPr>
          <p:cNvPr id="5" name="מציין מיקום של כותרת תחתונה 4">
            <a:extLst>
              <a:ext uri="{FF2B5EF4-FFF2-40B4-BE49-F238E27FC236}">
                <a16:creationId xmlns:a16="http://schemas.microsoft.com/office/drawing/2014/main" id="{EF816F90-B0A4-4CA1-9B03-E8E9291C47AD}"/>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8C4FDEE4-5C8A-4024-89A9-91F4ED228E16}"/>
              </a:ext>
            </a:extLst>
          </p:cNvPr>
          <p:cNvSpPr>
            <a:spLocks noGrp="1"/>
          </p:cNvSpPr>
          <p:nvPr>
            <p:ph type="sldNum" sz="quarter" idx="12"/>
          </p:nvPr>
        </p:nvSpPr>
        <p:spPr/>
        <p:txBody>
          <a:bodyPr/>
          <a:lstStyle/>
          <a:p>
            <a:fld id="{C39ADF76-645E-434A-8072-AFE7EDB07D4E}" type="slidenum">
              <a:rPr lang="he-IL" smtClean="0"/>
              <a:t>‹#›</a:t>
            </a:fld>
            <a:endParaRPr lang="he-IL"/>
          </a:p>
        </p:txBody>
      </p:sp>
    </p:spTree>
    <p:extLst>
      <p:ext uri="{BB962C8B-B14F-4D97-AF65-F5344CB8AC3E}">
        <p14:creationId xmlns:p14="http://schemas.microsoft.com/office/powerpoint/2010/main" val="2515917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54F67336-0C73-4922-B4ED-4FC639E172E6}"/>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60C36FE2-5450-475B-9866-C3BFBBEC7484}"/>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BBB67C01-DEC2-45D3-BC98-24A2DCBC049F}"/>
              </a:ext>
            </a:extLst>
          </p:cNvPr>
          <p:cNvSpPr>
            <a:spLocks noGrp="1"/>
          </p:cNvSpPr>
          <p:nvPr>
            <p:ph type="dt" sz="half" idx="10"/>
          </p:nvPr>
        </p:nvSpPr>
        <p:spPr/>
        <p:txBody>
          <a:bodyPr/>
          <a:lstStyle/>
          <a:p>
            <a:fld id="{B05522A6-E38A-4265-9D4F-543689115660}" type="datetimeFigureOut">
              <a:rPr lang="he-IL" smtClean="0"/>
              <a:t>ט"ו/חשון/תשפ"ב</a:t>
            </a:fld>
            <a:endParaRPr lang="he-IL"/>
          </a:p>
        </p:txBody>
      </p:sp>
      <p:sp>
        <p:nvSpPr>
          <p:cNvPr id="5" name="מציין מיקום של כותרת תחתונה 4">
            <a:extLst>
              <a:ext uri="{FF2B5EF4-FFF2-40B4-BE49-F238E27FC236}">
                <a16:creationId xmlns:a16="http://schemas.microsoft.com/office/drawing/2014/main" id="{9267DFDE-9CFD-4787-8F88-52A1391B07D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82637DE7-FAC7-42F6-9791-0058F595279D}"/>
              </a:ext>
            </a:extLst>
          </p:cNvPr>
          <p:cNvSpPr>
            <a:spLocks noGrp="1"/>
          </p:cNvSpPr>
          <p:nvPr>
            <p:ph type="sldNum" sz="quarter" idx="12"/>
          </p:nvPr>
        </p:nvSpPr>
        <p:spPr/>
        <p:txBody>
          <a:bodyPr/>
          <a:lstStyle/>
          <a:p>
            <a:fld id="{C39ADF76-645E-434A-8072-AFE7EDB07D4E}" type="slidenum">
              <a:rPr lang="he-IL" smtClean="0"/>
              <a:t>‹#›</a:t>
            </a:fld>
            <a:endParaRPr lang="he-IL"/>
          </a:p>
        </p:txBody>
      </p:sp>
    </p:spTree>
    <p:extLst>
      <p:ext uri="{BB962C8B-B14F-4D97-AF65-F5344CB8AC3E}">
        <p14:creationId xmlns:p14="http://schemas.microsoft.com/office/powerpoint/2010/main" val="3912873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B31FC4A-7DBF-46D6-8B26-7D60FCAA5CD9}"/>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6870BF0D-8B6E-439B-B6EC-B2330BC16D50}"/>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1CBC7148-5654-449B-8CBB-548B1953E083}"/>
              </a:ext>
            </a:extLst>
          </p:cNvPr>
          <p:cNvSpPr>
            <a:spLocks noGrp="1"/>
          </p:cNvSpPr>
          <p:nvPr>
            <p:ph type="dt" sz="half" idx="10"/>
          </p:nvPr>
        </p:nvSpPr>
        <p:spPr/>
        <p:txBody>
          <a:bodyPr/>
          <a:lstStyle/>
          <a:p>
            <a:fld id="{B05522A6-E38A-4265-9D4F-543689115660}" type="datetimeFigureOut">
              <a:rPr lang="he-IL" smtClean="0"/>
              <a:t>ט"ו/חשון/תשפ"ב</a:t>
            </a:fld>
            <a:endParaRPr lang="he-IL"/>
          </a:p>
        </p:txBody>
      </p:sp>
      <p:sp>
        <p:nvSpPr>
          <p:cNvPr id="5" name="מציין מיקום של כותרת תחתונה 4">
            <a:extLst>
              <a:ext uri="{FF2B5EF4-FFF2-40B4-BE49-F238E27FC236}">
                <a16:creationId xmlns:a16="http://schemas.microsoft.com/office/drawing/2014/main" id="{A54FE69D-D02D-4D18-AFA8-448C8351887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6E8D6FE1-4C96-4CEF-8BED-AAADBEF2A6D4}"/>
              </a:ext>
            </a:extLst>
          </p:cNvPr>
          <p:cNvSpPr>
            <a:spLocks noGrp="1"/>
          </p:cNvSpPr>
          <p:nvPr>
            <p:ph type="sldNum" sz="quarter" idx="12"/>
          </p:nvPr>
        </p:nvSpPr>
        <p:spPr/>
        <p:txBody>
          <a:bodyPr/>
          <a:lstStyle/>
          <a:p>
            <a:fld id="{C39ADF76-645E-434A-8072-AFE7EDB07D4E}" type="slidenum">
              <a:rPr lang="he-IL" smtClean="0"/>
              <a:t>‹#›</a:t>
            </a:fld>
            <a:endParaRPr lang="he-IL"/>
          </a:p>
        </p:txBody>
      </p:sp>
    </p:spTree>
    <p:extLst>
      <p:ext uri="{BB962C8B-B14F-4D97-AF65-F5344CB8AC3E}">
        <p14:creationId xmlns:p14="http://schemas.microsoft.com/office/powerpoint/2010/main" val="2238550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A736387-460C-4600-8929-CDBBE89878A9}"/>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6453BE5A-FA64-4151-BBA2-DE2D3FF168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0FD64CDD-9654-4C47-9625-5F02C215E0AE}"/>
              </a:ext>
            </a:extLst>
          </p:cNvPr>
          <p:cNvSpPr>
            <a:spLocks noGrp="1"/>
          </p:cNvSpPr>
          <p:nvPr>
            <p:ph type="dt" sz="half" idx="10"/>
          </p:nvPr>
        </p:nvSpPr>
        <p:spPr/>
        <p:txBody>
          <a:bodyPr/>
          <a:lstStyle/>
          <a:p>
            <a:fld id="{B05522A6-E38A-4265-9D4F-543689115660}" type="datetimeFigureOut">
              <a:rPr lang="he-IL" smtClean="0"/>
              <a:t>ט"ו/חשון/תשפ"ב</a:t>
            </a:fld>
            <a:endParaRPr lang="he-IL"/>
          </a:p>
        </p:txBody>
      </p:sp>
      <p:sp>
        <p:nvSpPr>
          <p:cNvPr id="5" name="מציין מיקום של כותרת תחתונה 4">
            <a:extLst>
              <a:ext uri="{FF2B5EF4-FFF2-40B4-BE49-F238E27FC236}">
                <a16:creationId xmlns:a16="http://schemas.microsoft.com/office/drawing/2014/main" id="{23606862-EE81-4240-AB59-3D630CF45905}"/>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BE21329D-32F2-4D6C-8095-F7932D2CCAF5}"/>
              </a:ext>
            </a:extLst>
          </p:cNvPr>
          <p:cNvSpPr>
            <a:spLocks noGrp="1"/>
          </p:cNvSpPr>
          <p:nvPr>
            <p:ph type="sldNum" sz="quarter" idx="12"/>
          </p:nvPr>
        </p:nvSpPr>
        <p:spPr/>
        <p:txBody>
          <a:bodyPr/>
          <a:lstStyle/>
          <a:p>
            <a:fld id="{C39ADF76-645E-434A-8072-AFE7EDB07D4E}" type="slidenum">
              <a:rPr lang="he-IL" smtClean="0"/>
              <a:t>‹#›</a:t>
            </a:fld>
            <a:endParaRPr lang="he-IL"/>
          </a:p>
        </p:txBody>
      </p:sp>
    </p:spTree>
    <p:extLst>
      <p:ext uri="{BB962C8B-B14F-4D97-AF65-F5344CB8AC3E}">
        <p14:creationId xmlns:p14="http://schemas.microsoft.com/office/powerpoint/2010/main" val="3198119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88F32C7-3E6B-4C67-99AE-0C9930670B96}"/>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C95FBE5D-F810-4C8C-BB71-496087310EE1}"/>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62A8BBDF-9EF0-43BE-9A8B-9FA7F5570FDC}"/>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D145641E-D905-4BE4-94E9-D435675A6B14}"/>
              </a:ext>
            </a:extLst>
          </p:cNvPr>
          <p:cNvSpPr>
            <a:spLocks noGrp="1"/>
          </p:cNvSpPr>
          <p:nvPr>
            <p:ph type="dt" sz="half" idx="10"/>
          </p:nvPr>
        </p:nvSpPr>
        <p:spPr/>
        <p:txBody>
          <a:bodyPr/>
          <a:lstStyle/>
          <a:p>
            <a:fld id="{B05522A6-E38A-4265-9D4F-543689115660}" type="datetimeFigureOut">
              <a:rPr lang="he-IL" smtClean="0"/>
              <a:t>ט"ו/חשון/תשפ"ב</a:t>
            </a:fld>
            <a:endParaRPr lang="he-IL"/>
          </a:p>
        </p:txBody>
      </p:sp>
      <p:sp>
        <p:nvSpPr>
          <p:cNvPr id="6" name="מציין מיקום של כותרת תחתונה 5">
            <a:extLst>
              <a:ext uri="{FF2B5EF4-FFF2-40B4-BE49-F238E27FC236}">
                <a16:creationId xmlns:a16="http://schemas.microsoft.com/office/drawing/2014/main" id="{4E09B04B-C7D8-4E66-AFEA-6365F8D471E6}"/>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89841D08-C153-4B2E-999E-65589EC1A651}"/>
              </a:ext>
            </a:extLst>
          </p:cNvPr>
          <p:cNvSpPr>
            <a:spLocks noGrp="1"/>
          </p:cNvSpPr>
          <p:nvPr>
            <p:ph type="sldNum" sz="quarter" idx="12"/>
          </p:nvPr>
        </p:nvSpPr>
        <p:spPr/>
        <p:txBody>
          <a:bodyPr/>
          <a:lstStyle/>
          <a:p>
            <a:fld id="{C39ADF76-645E-434A-8072-AFE7EDB07D4E}" type="slidenum">
              <a:rPr lang="he-IL" smtClean="0"/>
              <a:t>‹#›</a:t>
            </a:fld>
            <a:endParaRPr lang="he-IL"/>
          </a:p>
        </p:txBody>
      </p:sp>
    </p:spTree>
    <p:extLst>
      <p:ext uri="{BB962C8B-B14F-4D97-AF65-F5344CB8AC3E}">
        <p14:creationId xmlns:p14="http://schemas.microsoft.com/office/powerpoint/2010/main" val="4285573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674B4AE-A313-4C3D-A971-9217627891B8}"/>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C34E3C95-275D-411B-943B-26EA2372E4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655B6CD5-A2E9-42C9-99E3-52C5F1247AAE}"/>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88C517E7-F2D4-4DD9-A695-00024EF0CD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469C52C8-74A3-412E-BBE1-2DE00897602C}"/>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3BA9588C-7F96-443A-AF6F-962F1439CF33}"/>
              </a:ext>
            </a:extLst>
          </p:cNvPr>
          <p:cNvSpPr>
            <a:spLocks noGrp="1"/>
          </p:cNvSpPr>
          <p:nvPr>
            <p:ph type="dt" sz="half" idx="10"/>
          </p:nvPr>
        </p:nvSpPr>
        <p:spPr/>
        <p:txBody>
          <a:bodyPr/>
          <a:lstStyle/>
          <a:p>
            <a:fld id="{B05522A6-E38A-4265-9D4F-543689115660}" type="datetimeFigureOut">
              <a:rPr lang="he-IL" smtClean="0"/>
              <a:t>ט"ו/חשון/תשפ"ב</a:t>
            </a:fld>
            <a:endParaRPr lang="he-IL"/>
          </a:p>
        </p:txBody>
      </p:sp>
      <p:sp>
        <p:nvSpPr>
          <p:cNvPr id="8" name="מציין מיקום של כותרת תחתונה 7">
            <a:extLst>
              <a:ext uri="{FF2B5EF4-FFF2-40B4-BE49-F238E27FC236}">
                <a16:creationId xmlns:a16="http://schemas.microsoft.com/office/drawing/2014/main" id="{842AA1A6-0553-4D32-8735-76B27CBD26AD}"/>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F99D92F8-102A-45E9-B307-B55181FFEAC9}"/>
              </a:ext>
            </a:extLst>
          </p:cNvPr>
          <p:cNvSpPr>
            <a:spLocks noGrp="1"/>
          </p:cNvSpPr>
          <p:nvPr>
            <p:ph type="sldNum" sz="quarter" idx="12"/>
          </p:nvPr>
        </p:nvSpPr>
        <p:spPr/>
        <p:txBody>
          <a:bodyPr/>
          <a:lstStyle/>
          <a:p>
            <a:fld id="{C39ADF76-645E-434A-8072-AFE7EDB07D4E}" type="slidenum">
              <a:rPr lang="he-IL" smtClean="0"/>
              <a:t>‹#›</a:t>
            </a:fld>
            <a:endParaRPr lang="he-IL"/>
          </a:p>
        </p:txBody>
      </p:sp>
    </p:spTree>
    <p:extLst>
      <p:ext uri="{BB962C8B-B14F-4D97-AF65-F5344CB8AC3E}">
        <p14:creationId xmlns:p14="http://schemas.microsoft.com/office/powerpoint/2010/main" val="668206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11929CD-3A52-43BB-9F47-F079C5D7CE44}"/>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B162E8EB-F5CF-480B-AE91-288874774EC3}"/>
              </a:ext>
            </a:extLst>
          </p:cNvPr>
          <p:cNvSpPr>
            <a:spLocks noGrp="1"/>
          </p:cNvSpPr>
          <p:nvPr>
            <p:ph type="dt" sz="half" idx="10"/>
          </p:nvPr>
        </p:nvSpPr>
        <p:spPr/>
        <p:txBody>
          <a:bodyPr/>
          <a:lstStyle/>
          <a:p>
            <a:fld id="{B05522A6-E38A-4265-9D4F-543689115660}" type="datetimeFigureOut">
              <a:rPr lang="he-IL" smtClean="0"/>
              <a:t>ט"ו/חשון/תשפ"ב</a:t>
            </a:fld>
            <a:endParaRPr lang="he-IL"/>
          </a:p>
        </p:txBody>
      </p:sp>
      <p:sp>
        <p:nvSpPr>
          <p:cNvPr id="4" name="מציין מיקום של כותרת תחתונה 3">
            <a:extLst>
              <a:ext uri="{FF2B5EF4-FFF2-40B4-BE49-F238E27FC236}">
                <a16:creationId xmlns:a16="http://schemas.microsoft.com/office/drawing/2014/main" id="{50FEED61-039C-479F-BF7E-10E7C8737162}"/>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37D4F653-B8F6-49A8-9B69-5D628EEEF5C9}"/>
              </a:ext>
            </a:extLst>
          </p:cNvPr>
          <p:cNvSpPr>
            <a:spLocks noGrp="1"/>
          </p:cNvSpPr>
          <p:nvPr>
            <p:ph type="sldNum" sz="quarter" idx="12"/>
          </p:nvPr>
        </p:nvSpPr>
        <p:spPr/>
        <p:txBody>
          <a:bodyPr/>
          <a:lstStyle/>
          <a:p>
            <a:fld id="{C39ADF76-645E-434A-8072-AFE7EDB07D4E}" type="slidenum">
              <a:rPr lang="he-IL" smtClean="0"/>
              <a:t>‹#›</a:t>
            </a:fld>
            <a:endParaRPr lang="he-IL"/>
          </a:p>
        </p:txBody>
      </p:sp>
    </p:spTree>
    <p:extLst>
      <p:ext uri="{BB962C8B-B14F-4D97-AF65-F5344CB8AC3E}">
        <p14:creationId xmlns:p14="http://schemas.microsoft.com/office/powerpoint/2010/main" val="1265679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A5D882F1-667B-4DF3-9ABC-E6171AB5C03C}"/>
              </a:ext>
            </a:extLst>
          </p:cNvPr>
          <p:cNvSpPr>
            <a:spLocks noGrp="1"/>
          </p:cNvSpPr>
          <p:nvPr>
            <p:ph type="dt" sz="half" idx="10"/>
          </p:nvPr>
        </p:nvSpPr>
        <p:spPr/>
        <p:txBody>
          <a:bodyPr/>
          <a:lstStyle/>
          <a:p>
            <a:fld id="{B05522A6-E38A-4265-9D4F-543689115660}" type="datetimeFigureOut">
              <a:rPr lang="he-IL" smtClean="0"/>
              <a:t>ט"ו/חשון/תשפ"ב</a:t>
            </a:fld>
            <a:endParaRPr lang="he-IL"/>
          </a:p>
        </p:txBody>
      </p:sp>
      <p:sp>
        <p:nvSpPr>
          <p:cNvPr id="3" name="מציין מיקום של כותרת תחתונה 2">
            <a:extLst>
              <a:ext uri="{FF2B5EF4-FFF2-40B4-BE49-F238E27FC236}">
                <a16:creationId xmlns:a16="http://schemas.microsoft.com/office/drawing/2014/main" id="{9E79E212-17FB-4AD3-A55A-A4A9EB8AC3CA}"/>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F09A8F61-0E9A-40C3-A1F1-7099AB572B7E}"/>
              </a:ext>
            </a:extLst>
          </p:cNvPr>
          <p:cNvSpPr>
            <a:spLocks noGrp="1"/>
          </p:cNvSpPr>
          <p:nvPr>
            <p:ph type="sldNum" sz="quarter" idx="12"/>
          </p:nvPr>
        </p:nvSpPr>
        <p:spPr/>
        <p:txBody>
          <a:bodyPr/>
          <a:lstStyle/>
          <a:p>
            <a:fld id="{C39ADF76-645E-434A-8072-AFE7EDB07D4E}" type="slidenum">
              <a:rPr lang="he-IL" smtClean="0"/>
              <a:t>‹#›</a:t>
            </a:fld>
            <a:endParaRPr lang="he-IL"/>
          </a:p>
        </p:txBody>
      </p:sp>
    </p:spTree>
    <p:extLst>
      <p:ext uri="{BB962C8B-B14F-4D97-AF65-F5344CB8AC3E}">
        <p14:creationId xmlns:p14="http://schemas.microsoft.com/office/powerpoint/2010/main" val="1136955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119AB8F-9B75-4D43-A8B5-F365BB567C0C}"/>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2F975983-9A88-4D4A-A9A6-49053F9DDA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5EA5EE7A-826A-4482-886C-43D9E1C57A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24ECD80D-3838-4919-B75A-6ECA7019BCF4}"/>
              </a:ext>
            </a:extLst>
          </p:cNvPr>
          <p:cNvSpPr>
            <a:spLocks noGrp="1"/>
          </p:cNvSpPr>
          <p:nvPr>
            <p:ph type="dt" sz="half" idx="10"/>
          </p:nvPr>
        </p:nvSpPr>
        <p:spPr/>
        <p:txBody>
          <a:bodyPr/>
          <a:lstStyle/>
          <a:p>
            <a:fld id="{B05522A6-E38A-4265-9D4F-543689115660}" type="datetimeFigureOut">
              <a:rPr lang="he-IL" smtClean="0"/>
              <a:t>ט"ו/חשון/תשפ"ב</a:t>
            </a:fld>
            <a:endParaRPr lang="he-IL"/>
          </a:p>
        </p:txBody>
      </p:sp>
      <p:sp>
        <p:nvSpPr>
          <p:cNvPr id="6" name="מציין מיקום של כותרת תחתונה 5">
            <a:extLst>
              <a:ext uri="{FF2B5EF4-FFF2-40B4-BE49-F238E27FC236}">
                <a16:creationId xmlns:a16="http://schemas.microsoft.com/office/drawing/2014/main" id="{58E63764-D466-46C6-A6AF-930A7C52B02D}"/>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EEB5AFA2-4113-4620-A996-6FBF4F1707F1}"/>
              </a:ext>
            </a:extLst>
          </p:cNvPr>
          <p:cNvSpPr>
            <a:spLocks noGrp="1"/>
          </p:cNvSpPr>
          <p:nvPr>
            <p:ph type="sldNum" sz="quarter" idx="12"/>
          </p:nvPr>
        </p:nvSpPr>
        <p:spPr/>
        <p:txBody>
          <a:bodyPr/>
          <a:lstStyle/>
          <a:p>
            <a:fld id="{C39ADF76-645E-434A-8072-AFE7EDB07D4E}" type="slidenum">
              <a:rPr lang="he-IL" smtClean="0"/>
              <a:t>‹#›</a:t>
            </a:fld>
            <a:endParaRPr lang="he-IL"/>
          </a:p>
        </p:txBody>
      </p:sp>
    </p:spTree>
    <p:extLst>
      <p:ext uri="{BB962C8B-B14F-4D97-AF65-F5344CB8AC3E}">
        <p14:creationId xmlns:p14="http://schemas.microsoft.com/office/powerpoint/2010/main" val="3551699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AD8B2F9-0728-4D20-AE19-41E8D2AF9E1F}"/>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19254134-F772-4483-A558-9594E10E81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85398AC2-1059-4327-BC3D-5C3A574476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44A1E2D7-24CA-4D0B-832A-B85F46F70E75}"/>
              </a:ext>
            </a:extLst>
          </p:cNvPr>
          <p:cNvSpPr>
            <a:spLocks noGrp="1"/>
          </p:cNvSpPr>
          <p:nvPr>
            <p:ph type="dt" sz="half" idx="10"/>
          </p:nvPr>
        </p:nvSpPr>
        <p:spPr/>
        <p:txBody>
          <a:bodyPr/>
          <a:lstStyle/>
          <a:p>
            <a:fld id="{B05522A6-E38A-4265-9D4F-543689115660}" type="datetimeFigureOut">
              <a:rPr lang="he-IL" smtClean="0"/>
              <a:t>ט"ו/חשון/תשפ"ב</a:t>
            </a:fld>
            <a:endParaRPr lang="he-IL"/>
          </a:p>
        </p:txBody>
      </p:sp>
      <p:sp>
        <p:nvSpPr>
          <p:cNvPr id="6" name="מציין מיקום של כותרת תחתונה 5">
            <a:extLst>
              <a:ext uri="{FF2B5EF4-FFF2-40B4-BE49-F238E27FC236}">
                <a16:creationId xmlns:a16="http://schemas.microsoft.com/office/drawing/2014/main" id="{92DCD7C4-F6D8-4349-B2C4-BE4FC238957C}"/>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20A9D471-B7CF-4C97-9438-ACBE7CE2D30E}"/>
              </a:ext>
            </a:extLst>
          </p:cNvPr>
          <p:cNvSpPr>
            <a:spLocks noGrp="1"/>
          </p:cNvSpPr>
          <p:nvPr>
            <p:ph type="sldNum" sz="quarter" idx="12"/>
          </p:nvPr>
        </p:nvSpPr>
        <p:spPr/>
        <p:txBody>
          <a:bodyPr/>
          <a:lstStyle/>
          <a:p>
            <a:fld id="{C39ADF76-645E-434A-8072-AFE7EDB07D4E}" type="slidenum">
              <a:rPr lang="he-IL" smtClean="0"/>
              <a:t>‹#›</a:t>
            </a:fld>
            <a:endParaRPr lang="he-IL"/>
          </a:p>
        </p:txBody>
      </p:sp>
    </p:spTree>
    <p:extLst>
      <p:ext uri="{BB962C8B-B14F-4D97-AF65-F5344CB8AC3E}">
        <p14:creationId xmlns:p14="http://schemas.microsoft.com/office/powerpoint/2010/main" val="3482042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8583E1FD-7DBC-46A1-8BC6-30C4F156C89B}"/>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2E59A2C8-747A-4093-884A-14733CD052F5}"/>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2CABA86B-4271-47D5-B9BA-7C715450BFBF}"/>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05522A6-E38A-4265-9D4F-543689115660}" type="datetimeFigureOut">
              <a:rPr lang="he-IL" smtClean="0"/>
              <a:t>ט"ו/חשון/תשפ"ב</a:t>
            </a:fld>
            <a:endParaRPr lang="he-IL"/>
          </a:p>
        </p:txBody>
      </p:sp>
      <p:sp>
        <p:nvSpPr>
          <p:cNvPr id="5" name="מציין מיקום של כותרת תחתונה 4">
            <a:extLst>
              <a:ext uri="{FF2B5EF4-FFF2-40B4-BE49-F238E27FC236}">
                <a16:creationId xmlns:a16="http://schemas.microsoft.com/office/drawing/2014/main" id="{CBC65911-C314-4C6C-8F27-AFC6B0E660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3CFACD5C-95F0-4F6D-B9F0-6D1C90D781BD}"/>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39ADF76-645E-434A-8072-AFE7EDB07D4E}" type="slidenum">
              <a:rPr lang="he-IL" smtClean="0"/>
              <a:t>‹#›</a:t>
            </a:fld>
            <a:endParaRPr lang="he-IL"/>
          </a:p>
        </p:txBody>
      </p:sp>
    </p:spTree>
    <p:extLst>
      <p:ext uri="{BB962C8B-B14F-4D97-AF65-F5344CB8AC3E}">
        <p14:creationId xmlns:p14="http://schemas.microsoft.com/office/powerpoint/2010/main" val="3010655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nevo.co.il/psika_html/avoda/L-A-PADI-KB-1-293-L.htm" TargetMode="External"/><Relationship Id="rId2" Type="http://schemas.openxmlformats.org/officeDocument/2006/relationships/hyperlink" Target="https://www.nevo.co.il/psika_html/avoda/L-A-PADI-KX-1-475-L.htm" TargetMode="Externa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nevo.co.il/psika_html/avoda/L-A-PADI-KF-1-436-L.htm" TargetMode="External"/><Relationship Id="rId4" Type="http://schemas.openxmlformats.org/officeDocument/2006/relationships/hyperlink" Target="https://www.nevo.co.il/psika_html/avoda/L-A-PADI-H-1-305-L.htm"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nevo.co.il/psika_html/avoda/L-A-PADI-KB-1-293-L.htm"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nevo.co.il/psika_html/avoda/A-14-10-8930-831.htm" TargetMode="External"/><Relationship Id="rId2" Type="http://schemas.openxmlformats.org/officeDocument/2006/relationships/hyperlink" Target="https://www.nevo.co.il/psika_html/avoda/L-A-PADI-KB-1-293-L.ht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hyperlink" Target="https://www.nevo.co.il/psika_html/avoda/A-15-06-42510-163.htm" TargetMode="External"/><Relationship Id="rId2" Type="http://schemas.openxmlformats.org/officeDocument/2006/relationships/hyperlink" Target="https://www.nevo.co.il/psika_html/avoda/a06000547-110.ht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www.nevo.co.il/psika_html/avoda/a98300080-15.htm" TargetMode="External"/><Relationship Id="rId7" Type="http://schemas.openxmlformats.org/officeDocument/2006/relationships/image" Target="../media/image1.png"/><Relationship Id="rId2" Type="http://schemas.openxmlformats.org/officeDocument/2006/relationships/hyperlink" Target="https://www.nevo.co.il/psika_html/avoda/L-A-PADI-KB-1-293-L.htm" TargetMode="External"/><Relationship Id="rId1" Type="http://schemas.openxmlformats.org/officeDocument/2006/relationships/slideLayout" Target="../slideLayouts/slideLayout1.xml"/><Relationship Id="rId6" Type="http://schemas.openxmlformats.org/officeDocument/2006/relationships/hyperlink" Target="https://www.nevo.co.il/psika_html/avoda/A-10-12-28243-590.htm" TargetMode="External"/><Relationship Id="rId5" Type="http://schemas.openxmlformats.org/officeDocument/2006/relationships/hyperlink" Target="https://www.nevo.co.il/psika_html/avoda/A-09-395-773.htm" TargetMode="External"/><Relationship Id="rId4" Type="http://schemas.openxmlformats.org/officeDocument/2006/relationships/hyperlink" Target="https://www.nevo.co.il/psika_html/avoda/A-11-02-50537-44.htm"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nevo.co.il/psika_html/avoda/L-A-PADI-KF-1-436-L.htm" TargetMode="External"/><Relationship Id="rId2" Type="http://schemas.openxmlformats.org/officeDocument/2006/relationships/hyperlink" Target="https://www.nevo.co.il/psika_html/avoda/L-A-PADI-H-1-305-L.htm" TargetMode="Externa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nevo.co.il/psika_html/avoda/A-08-167-463.htm" TargetMode="External"/><Relationship Id="rId4" Type="http://schemas.openxmlformats.org/officeDocument/2006/relationships/hyperlink" Target="https://www.nevo.co.il/psika_html/avoda/a98300254.ht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nevo.co.il/psika_html/avoda/L-A-PADI-KF-1-436-L.htm" TargetMode="External"/><Relationship Id="rId2" Type="http://schemas.openxmlformats.org/officeDocument/2006/relationships/hyperlink" Target="https://www.nevo.co.il/psika_html/avoda/L-A-PADI-H-1-305-L.htm" TargetMode="Externa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nevo.co.il/psika_html/avoda/A-08-167-463.htm" TargetMode="External"/><Relationship Id="rId4" Type="http://schemas.openxmlformats.org/officeDocument/2006/relationships/hyperlink" Target="https://www.nevo.co.il/psika_html/avoda/a98300254.htm"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nevo.co.il/psika_html/avoda/a300175-97.htm" TargetMode="External"/><Relationship Id="rId2" Type="http://schemas.openxmlformats.org/officeDocument/2006/relationships/hyperlink" Target="https://www.nevo.co.il/psika_html/avoda/L-A-PADI-KX-1-475-L.htm"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nevo.co.il/psika_html/avoda/L-A-PADI-H-1-305-L.htm"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olam-haavoda.co.il/article/%d7%a4%d7%99%d7%a6%d7%95%d7%99%d7%99-%d7%94%d7%9c%d7%a0%d7%aa-%d7%a4%d7%99%d7%a6%d7%95%d7%99%d7%99-%d7%a4%d7%99%d7%98%d7%95%d7%a8%d7%99%d7%9d-%d7%97%d7%95%d7%a7-%d7%94%d7%92%d7%a0%d7%aa-%d7%94%d7%a9/#a1"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nevo.co.il/law_html/law01/090_001.htm"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nevo.co.il/psika_html/avoda/L-A-PADI-KG-1-241-L.htm"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nevo.co.il/psika_html/avoda/A-17-05-60336-875.htm" TargetMode="External"/><Relationship Id="rId2" Type="http://schemas.openxmlformats.org/officeDocument/2006/relationships/hyperlink" Target="https://www.nevo.co.il/psika_html/avoda/A-10-11-33791-110.htm" TargetMode="Externa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nevo.co.il/psika_html/avoda/A-14-05-4675-758.htm" TargetMode="External"/><Relationship Id="rId4" Type="http://schemas.openxmlformats.org/officeDocument/2006/relationships/hyperlink" Target="https://www.nevo.co.il/psika_html/elyon/e18-62000295.pdf#xml=http://www.nevo.co.il/Handlers/Highlighter/PdfHighlighter.ashx?index=1&amp;type=Main"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nevo.co.il/psika_html/avoda/a04001137-126.htm" TargetMode="External"/><Relationship Id="rId2" Type="http://schemas.openxmlformats.org/officeDocument/2006/relationships/hyperlink" Target="https://www.nevo.co.il/psika_html/avoda/PD-881-3.htm"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nevo.co.il/psika_html/avoda/A-10-10-55472-297.htm"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nevo.co.il/psika_html/avoda/A-13-12-9461-239.htm"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nevo.co.il/psika_html/avoda/a292-99.htm"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nevo.co.il/psika_word/avoda/A-20-11-36309-414.doc"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olam-haavoda.co.il/article/%d7%a1%d7%a2%d7%99%d7%a3-8-%d7%9c%d7%97%d7%95%d7%a7-%d7%90%d7%99%d7%a9%d7%95%d7%a8-%d7%9c%d7%a2%d7%95%d7%91%d7%93-%d7%a2%d7%9c-%d7%aa%d7%a7%d7%95%d7%a4%d7%aa-%d7%a2%d7%91%d7%95%d7%93%d7%aa%d7%95/"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nevo.co.il/psika_html/avoda/L-A-PADI-KF-1-189-L.htm" TargetMode="Externa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olam-haavoda.co.il/article/23800-2/"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olam-haavoda.co.il/article/27164-2/" TargetMode="Externa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nevo.co.il/law_html/law01/090_001.htm"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nevo.co.il/law_html/law01/090_001.htm"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nevo.co.il/psika_html/avoda/A-3-43-HK.htm" TargetMode="External"/><Relationship Id="rId2" Type="http://schemas.openxmlformats.org/officeDocument/2006/relationships/hyperlink" Target="https://www.nevo.co.il/psika_html/avoda/L-A-PADI-KE-1-492-L.ht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nevo.co.il/psika_html/avoda/A-10-04-31202-718.ht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785668"/>
            <a:ext cx="11507638" cy="4701396"/>
          </a:xfrm>
        </p:spPr>
        <p:txBody>
          <a:bodyPr/>
          <a:lstStyle/>
          <a:p>
            <a:endParaRPr lang="en-US" dirty="0"/>
          </a:p>
          <a:p>
            <a:endParaRPr lang="en-US" dirty="0"/>
          </a:p>
          <a:p>
            <a:r>
              <a:rPr lang="he-IL" sz="4000" b="1" dirty="0">
                <a:solidFill>
                  <a:schemeClr val="tx2"/>
                </a:solidFill>
              </a:rPr>
              <a:t>פיצויי הלנת פיצויי פיטורין</a:t>
            </a:r>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2"/>
          <a:stretch>
            <a:fillRect/>
          </a:stretch>
        </p:blipFill>
        <p:spPr>
          <a:xfrm>
            <a:off x="69011" y="0"/>
            <a:ext cx="12192000" cy="1450848"/>
          </a:xfrm>
          <a:prstGeom prst="rect">
            <a:avLst/>
          </a:prstGeom>
        </p:spPr>
      </p:pic>
    </p:spTree>
    <p:extLst>
      <p:ext uri="{BB962C8B-B14F-4D97-AF65-F5344CB8AC3E}">
        <p14:creationId xmlns:p14="http://schemas.microsoft.com/office/powerpoint/2010/main" val="1021865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marL="0" marR="0" lvl="0" indent="0" algn="ct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endParaRPr kumimoji="0" lang="he-IL"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ct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endParaRPr lang="he-IL"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0" marR="0" lvl="0" indent="0" algn="ct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3600" b="1" i="0" u="none" strike="noStrike" kern="1200" cap="none" spc="0" normalizeH="0" baseline="0" noProof="0" dirty="0">
                <a:ln>
                  <a:noFill/>
                </a:ln>
                <a:solidFill>
                  <a:schemeClr val="tx2"/>
                </a:solidFill>
                <a:effectLst/>
                <a:uLnTx/>
                <a:uFillTx/>
                <a:latin typeface="Calibri" panose="020F0502020204030204" pitchFamily="34" charset="0"/>
                <a:ea typeface="Calibri" panose="020F0502020204030204" pitchFamily="34" charset="0"/>
                <a:cs typeface="Arial" panose="020B0604020202020204" pitchFamily="34" charset="0"/>
              </a:rPr>
              <a:t>פדיון זכויות נלוות בסיום יחסי העבודה</a:t>
            </a:r>
          </a:p>
          <a:p>
            <a:pPr marL="0" marR="0" lvl="0" indent="0" algn="ct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11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endParaRPr lang="en-US" dirty="0"/>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2"/>
          <a:stretch>
            <a:fillRect/>
          </a:stretch>
        </p:blipFill>
        <p:spPr>
          <a:xfrm>
            <a:off x="69011" y="0"/>
            <a:ext cx="12192000" cy="1450848"/>
          </a:xfrm>
          <a:prstGeom prst="rect">
            <a:avLst/>
          </a:prstGeom>
        </p:spPr>
      </p:pic>
    </p:spTree>
    <p:extLst>
      <p:ext uri="{BB962C8B-B14F-4D97-AF65-F5344CB8AC3E}">
        <p14:creationId xmlns:p14="http://schemas.microsoft.com/office/powerpoint/2010/main" val="1778276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marL="0" marR="0" lvl="0" indent="0" algn="ct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endParaRPr kumimoji="0" lang="he-IL"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sz="2400" b="1" dirty="0">
                <a:effectLst/>
                <a:latin typeface="Calibri" panose="020F0502020204030204" pitchFamily="34" charset="0"/>
                <a:ea typeface="Calibri" panose="020F0502020204030204" pitchFamily="34" charset="0"/>
                <a:cs typeface="Arial" panose="020B0604020202020204" pitchFamily="34" charset="0"/>
              </a:rPr>
              <a:t>ככלל, 'זכויות נלוות' אינן ניתנות לפדיון, לאחר שהסתיימו יחסי העבודה בין הצדדים, ופדיון - שהוא היוצא מן הכלל - בא רק מכוח הוראה שבחוק או מכוח הוראה חוזית מפורשת. </a:t>
            </a:r>
          </a:p>
          <a:p>
            <a:pPr marL="342900" indent="-342900" algn="r" rtl="1">
              <a:lnSpc>
                <a:spcPct val="107000"/>
              </a:lnSpc>
              <a:spcAft>
                <a:spcPts val="800"/>
              </a:spcAft>
              <a:buFont typeface="Wingdings" panose="05000000000000000000" pitchFamily="2" charset="2"/>
              <a:buChar char="q"/>
            </a:pPr>
            <a:r>
              <a:rPr lang="he-IL" sz="2400" dirty="0">
                <a:effectLst/>
                <a:latin typeface="Calibri" panose="020F0502020204030204" pitchFamily="34" charset="0"/>
                <a:ea typeface="Calibri" panose="020F0502020204030204" pitchFamily="34" charset="0"/>
                <a:cs typeface="Arial" panose="020B0604020202020204" pitchFamily="34" charset="0"/>
              </a:rPr>
              <a:t>ראו - </a:t>
            </a:r>
            <a:r>
              <a:rPr lang="he-IL" sz="2400" dirty="0" err="1">
                <a:effectLst/>
                <a:latin typeface="Calibri" panose="020F0502020204030204" pitchFamily="34" charset="0"/>
                <a:ea typeface="Calibri" panose="020F0502020204030204" pitchFamily="34" charset="0"/>
                <a:cs typeface="Arial" panose="020B0604020202020204" pitchFamily="34" charset="0"/>
              </a:rPr>
              <a:t>דב"ע</a:t>
            </a:r>
            <a:r>
              <a:rPr lang="he-IL" sz="2400" dirty="0">
                <a:effectLst/>
                <a:latin typeface="Calibri" panose="020F0502020204030204" pitchFamily="34" charset="0"/>
                <a:ea typeface="Calibri" panose="020F0502020204030204" pitchFamily="34" charset="0"/>
                <a:cs typeface="Arial" panose="020B0604020202020204" pitchFamily="34" charset="0"/>
              </a:rPr>
              <a:t> </a:t>
            </a:r>
            <a:r>
              <a:rPr lang="he-IL" sz="2400" dirty="0" err="1">
                <a:effectLst/>
                <a:latin typeface="Calibri" panose="020F0502020204030204" pitchFamily="34" charset="0"/>
                <a:ea typeface="Calibri" panose="020F0502020204030204" pitchFamily="34" charset="0"/>
                <a:cs typeface="Arial" panose="020B0604020202020204" pitchFamily="34" charset="0"/>
              </a:rPr>
              <a:t>תשן</a:t>
            </a:r>
            <a:r>
              <a:rPr lang="he-IL" sz="2400" dirty="0">
                <a:effectLst/>
                <a:latin typeface="Calibri" panose="020F0502020204030204" pitchFamily="34" charset="0"/>
                <a:ea typeface="Calibri" panose="020F0502020204030204" pitchFamily="34" charset="0"/>
                <a:cs typeface="Arial" panose="020B0604020202020204" pitchFamily="34" charset="0"/>
              </a:rPr>
              <a:t>/-74-3</a:t>
            </a:r>
            <a:r>
              <a:rPr lang="en-US" sz="2400" dirty="0">
                <a:effectLst/>
                <a:latin typeface="Calibri" panose="020F0502020204030204" pitchFamily="34" charset="0"/>
                <a:ea typeface="Calibri" panose="020F0502020204030204" pitchFamily="34" charset="0"/>
                <a:cs typeface="Arial" panose="020B0604020202020204" pitchFamily="34" charset="0"/>
              </a:rPr>
              <a:t> </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מיכאל זדה נ' שלומית ואברהם </a:t>
            </a:r>
            <a:r>
              <a:rPr lang="he-IL" sz="24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לור</a:t>
            </a:r>
            <a:r>
              <a:rPr lang="en-US" sz="2400" dirty="0">
                <a:effectLst/>
                <a:latin typeface="Calibri" panose="020F0502020204030204" pitchFamily="34" charset="0"/>
                <a:ea typeface="Calibri" panose="020F0502020204030204" pitchFamily="34" charset="0"/>
                <a:cs typeface="Arial" panose="020B0604020202020204" pitchFamily="34" charset="0"/>
              </a:rPr>
              <a:t> </a:t>
            </a:r>
            <a:r>
              <a:rPr lang="he-IL" sz="2400" dirty="0" err="1">
                <a:effectLst/>
                <a:latin typeface="Calibri" panose="020F0502020204030204" pitchFamily="34" charset="0"/>
                <a:ea typeface="Calibri" panose="020F0502020204030204" pitchFamily="34" charset="0"/>
                <a:cs typeface="Arial" panose="020B0604020202020204" pitchFamily="34" charset="0"/>
              </a:rPr>
              <a:t>פד"ע</a:t>
            </a:r>
            <a:r>
              <a:rPr lang="he-IL" sz="2400" dirty="0">
                <a:effectLst/>
                <a:latin typeface="Calibri" panose="020F0502020204030204" pitchFamily="34" charset="0"/>
                <a:ea typeface="Calibri" panose="020F0502020204030204" pitchFamily="34" charset="0"/>
                <a:cs typeface="Arial" panose="020B0604020202020204" pitchFamily="34" charset="0"/>
              </a:rPr>
              <a:t> כ"א עמ' 475; דיון נא/134-3 (ארצי)</a:t>
            </a:r>
            <a:r>
              <a:rPr lang="en-US" sz="2400" dirty="0">
                <a:effectLst/>
                <a:latin typeface="Calibri" panose="020F0502020204030204" pitchFamily="34" charset="0"/>
                <a:ea typeface="Calibri" panose="020F0502020204030204" pitchFamily="34" charset="0"/>
                <a:cs typeface="Arial" panose="020B0604020202020204" pitchFamily="34" charset="0"/>
              </a:rPr>
              <a:t>   </a:t>
            </a:r>
            <a:r>
              <a:rPr lang="he-IL" sz="2400" dirty="0">
                <a:effectLst/>
                <a:latin typeface="Calibri" panose="020F0502020204030204" pitchFamily="34" charset="0"/>
                <a:ea typeface="Calibri" panose="020F0502020204030204" pitchFamily="34" charset="0"/>
                <a:cs typeface="Arial" panose="020B0604020202020204" pitchFamily="34" charset="0"/>
              </a:rPr>
              <a:t>‎</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יעקב </a:t>
            </a:r>
            <a:r>
              <a:rPr lang="he-IL" sz="24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סלוצקי</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 ‎נ' י.מ. </a:t>
            </a:r>
            <a:r>
              <a:rPr lang="he-IL" sz="24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טוקטלי</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 ובניו בע"מ</a:t>
            </a:r>
            <a:r>
              <a:rPr lang="en-US"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a:t>
            </a:r>
            <a:r>
              <a:rPr lang="en-US" sz="2400" dirty="0">
                <a:effectLst/>
                <a:latin typeface="Calibri" panose="020F0502020204030204" pitchFamily="34" charset="0"/>
                <a:ea typeface="Calibri" panose="020F0502020204030204" pitchFamily="34" charset="0"/>
                <a:cs typeface="Arial" panose="020B0604020202020204" pitchFamily="34" charset="0"/>
              </a:rPr>
              <a:t> </a:t>
            </a:r>
            <a:r>
              <a:rPr lang="he-IL" sz="2400" dirty="0" err="1">
                <a:effectLst/>
                <a:latin typeface="Calibri" panose="020F0502020204030204" pitchFamily="34" charset="0"/>
                <a:ea typeface="Calibri" panose="020F0502020204030204" pitchFamily="34" charset="0"/>
                <a:cs typeface="Arial" panose="020B0604020202020204" pitchFamily="34" charset="0"/>
              </a:rPr>
              <a:t>פ''ד</a:t>
            </a:r>
            <a:r>
              <a:rPr lang="he-IL" sz="2400" dirty="0">
                <a:effectLst/>
                <a:latin typeface="Calibri" panose="020F0502020204030204" pitchFamily="34" charset="0"/>
                <a:ea typeface="Calibri" panose="020F0502020204030204" pitchFamily="34" charset="0"/>
                <a:cs typeface="Arial" panose="020B0604020202020204" pitchFamily="34" charset="0"/>
              </a:rPr>
              <a:t> </a:t>
            </a:r>
            <a:r>
              <a:rPr lang="he-IL" sz="2400" dirty="0" err="1">
                <a:effectLst/>
                <a:latin typeface="Calibri" panose="020F0502020204030204" pitchFamily="34" charset="0"/>
                <a:ea typeface="Calibri" panose="020F0502020204030204" pitchFamily="34" charset="0"/>
                <a:cs typeface="Arial" panose="020B0604020202020204" pitchFamily="34" charset="0"/>
              </a:rPr>
              <a:t>כג</a:t>
            </a:r>
            <a:r>
              <a:rPr lang="he-IL" sz="2400" dirty="0">
                <a:effectLst/>
                <a:latin typeface="Calibri" panose="020F0502020204030204" pitchFamily="34" charset="0"/>
                <a:ea typeface="Calibri" panose="020F0502020204030204" pitchFamily="34" charset="0"/>
                <a:cs typeface="Arial" panose="020B0604020202020204" pitchFamily="34" charset="0"/>
              </a:rPr>
              <a:t>(1) 293; דיון </a:t>
            </a:r>
            <a:r>
              <a:rPr lang="he-IL" sz="2400" dirty="0" err="1">
                <a:effectLst/>
                <a:latin typeface="Calibri" panose="020F0502020204030204" pitchFamily="34" charset="0"/>
                <a:ea typeface="Calibri" panose="020F0502020204030204" pitchFamily="34" charset="0"/>
                <a:cs typeface="Arial" panose="020B0604020202020204" pitchFamily="34" charset="0"/>
              </a:rPr>
              <a:t>לז</a:t>
            </a:r>
            <a:r>
              <a:rPr lang="he-IL" sz="2400" dirty="0">
                <a:effectLst/>
                <a:latin typeface="Calibri" panose="020F0502020204030204" pitchFamily="34" charset="0"/>
                <a:ea typeface="Calibri" panose="020F0502020204030204" pitchFamily="34" charset="0"/>
                <a:cs typeface="Arial" panose="020B0604020202020204" pitchFamily="34" charset="0"/>
              </a:rPr>
              <a:t>/131-3 (ארצי)</a:t>
            </a:r>
            <a:r>
              <a:rPr lang="en-US" sz="2400" dirty="0">
                <a:effectLst/>
                <a:latin typeface="Calibri" panose="020F0502020204030204" pitchFamily="34" charset="0"/>
                <a:ea typeface="Calibri" panose="020F0502020204030204" pitchFamily="34" charset="0"/>
                <a:cs typeface="Arial" panose="020B0604020202020204" pitchFamily="34" charset="0"/>
              </a:rPr>
              <a:t>  </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ד"ר </a:t>
            </a:r>
            <a:r>
              <a:rPr lang="he-IL" sz="24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פאולינה</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 קלר נ' האוניברסיטה העברית בירושלים</a:t>
            </a:r>
            <a:r>
              <a:rPr lang="en-US" sz="2400" dirty="0">
                <a:effectLst/>
                <a:latin typeface="Calibri" panose="020F0502020204030204" pitchFamily="34" charset="0"/>
                <a:ea typeface="Calibri" panose="020F0502020204030204" pitchFamily="34" charset="0"/>
                <a:cs typeface="Arial" panose="020B0604020202020204" pitchFamily="34" charset="0"/>
              </a:rPr>
              <a:t>, </a:t>
            </a:r>
            <a:r>
              <a:rPr lang="he-IL" sz="2400" dirty="0" err="1">
                <a:effectLst/>
                <a:latin typeface="Calibri" panose="020F0502020204030204" pitchFamily="34" charset="0"/>
                <a:ea typeface="Calibri" panose="020F0502020204030204" pitchFamily="34" charset="0"/>
                <a:cs typeface="Arial" panose="020B0604020202020204" pitchFamily="34" charset="0"/>
              </a:rPr>
              <a:t>פד"ע</a:t>
            </a:r>
            <a:r>
              <a:rPr lang="he-IL" sz="2400" dirty="0">
                <a:effectLst/>
                <a:latin typeface="Calibri" panose="020F0502020204030204" pitchFamily="34" charset="0"/>
                <a:ea typeface="Calibri" panose="020F0502020204030204" pitchFamily="34" charset="0"/>
                <a:cs typeface="Arial" panose="020B0604020202020204" pitchFamily="34" charset="0"/>
              </a:rPr>
              <a:t> ט, 305; </a:t>
            </a:r>
            <a:r>
              <a:rPr lang="he-IL" sz="2400" dirty="0" err="1">
                <a:effectLst/>
                <a:latin typeface="Calibri" panose="020F0502020204030204" pitchFamily="34" charset="0"/>
                <a:ea typeface="Calibri" panose="020F0502020204030204" pitchFamily="34" charset="0"/>
                <a:cs typeface="Arial" panose="020B0604020202020204" pitchFamily="34" charset="0"/>
              </a:rPr>
              <a:t>דב"ע</a:t>
            </a:r>
            <a:r>
              <a:rPr lang="he-IL" sz="2400" dirty="0">
                <a:effectLst/>
                <a:latin typeface="Calibri" panose="020F0502020204030204" pitchFamily="34" charset="0"/>
                <a:ea typeface="Calibri" panose="020F0502020204030204" pitchFamily="34" charset="0"/>
                <a:cs typeface="Arial" panose="020B0604020202020204" pitchFamily="34" charset="0"/>
              </a:rPr>
              <a:t> </a:t>
            </a:r>
            <a:r>
              <a:rPr lang="he-IL" sz="2400" dirty="0" err="1">
                <a:effectLst/>
                <a:latin typeface="Calibri" panose="020F0502020204030204" pitchFamily="34" charset="0"/>
                <a:ea typeface="Calibri" panose="020F0502020204030204" pitchFamily="34" charset="0"/>
                <a:cs typeface="Arial" panose="020B0604020202020204" pitchFamily="34" charset="0"/>
              </a:rPr>
              <a:t>נג</a:t>
            </a:r>
            <a:r>
              <a:rPr lang="he-IL" sz="2400" dirty="0">
                <a:effectLst/>
                <a:latin typeface="Calibri" panose="020F0502020204030204" pitchFamily="34" charset="0"/>
                <a:ea typeface="Calibri" panose="020F0502020204030204" pitchFamily="34" charset="0"/>
                <a:cs typeface="Arial" panose="020B0604020202020204" pitchFamily="34" charset="0"/>
              </a:rPr>
              <a:t>/223 - 3</a:t>
            </a:r>
            <a:r>
              <a:rPr lang="en-US" sz="2400" dirty="0">
                <a:effectLst/>
                <a:latin typeface="Calibri" panose="020F0502020204030204" pitchFamily="34" charset="0"/>
                <a:ea typeface="Calibri" panose="020F0502020204030204" pitchFamily="34" charset="0"/>
                <a:cs typeface="Arial" panose="020B0604020202020204" pitchFamily="34" charset="0"/>
              </a:rPr>
              <a:t> </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5"/>
              </a:rPr>
              <a:t>פלסטין פוסט בע"מ - ג'ואנה יחיאל</a:t>
            </a:r>
            <a:r>
              <a:rPr lang="en-US"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5"/>
              </a:rPr>
              <a:t> </a:t>
            </a:r>
            <a:r>
              <a:rPr lang="he-IL" sz="2400" dirty="0" err="1">
                <a:effectLst/>
                <a:latin typeface="Calibri" panose="020F0502020204030204" pitchFamily="34" charset="0"/>
                <a:ea typeface="Calibri" panose="020F0502020204030204" pitchFamily="34" charset="0"/>
                <a:cs typeface="Arial" panose="020B0604020202020204" pitchFamily="34" charset="0"/>
              </a:rPr>
              <a:t>פד"ע</a:t>
            </a:r>
            <a:r>
              <a:rPr lang="he-IL" sz="2400" dirty="0">
                <a:effectLst/>
                <a:latin typeface="Calibri" panose="020F0502020204030204" pitchFamily="34" charset="0"/>
                <a:ea typeface="Calibri" panose="020F0502020204030204" pitchFamily="34" charset="0"/>
                <a:cs typeface="Arial" panose="020B0604020202020204" pitchFamily="34" charset="0"/>
              </a:rPr>
              <a:t> </a:t>
            </a:r>
            <a:r>
              <a:rPr lang="he-IL" sz="2400" dirty="0" err="1">
                <a:effectLst/>
                <a:latin typeface="Calibri" panose="020F0502020204030204" pitchFamily="34" charset="0"/>
                <a:ea typeface="Calibri" panose="020F0502020204030204" pitchFamily="34" charset="0"/>
                <a:cs typeface="Arial" panose="020B0604020202020204" pitchFamily="34" charset="0"/>
              </a:rPr>
              <a:t>כז</a:t>
            </a:r>
            <a:r>
              <a:rPr lang="he-IL" sz="2400" dirty="0">
                <a:effectLst/>
                <a:latin typeface="Calibri" panose="020F0502020204030204" pitchFamily="34" charset="0"/>
                <a:ea typeface="Calibri" panose="020F0502020204030204" pitchFamily="34" charset="0"/>
                <a:cs typeface="Arial" panose="020B0604020202020204" pitchFamily="34" charset="0"/>
              </a:rPr>
              <a:t>, 436</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ct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11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endParaRPr lang="en-US" dirty="0"/>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6"/>
          <a:stretch>
            <a:fillRect/>
          </a:stretch>
        </p:blipFill>
        <p:spPr>
          <a:xfrm>
            <a:off x="69011" y="0"/>
            <a:ext cx="12192000" cy="1450848"/>
          </a:xfrm>
          <a:prstGeom prst="rect">
            <a:avLst/>
          </a:prstGeom>
        </p:spPr>
      </p:pic>
    </p:spTree>
    <p:extLst>
      <p:ext uri="{BB962C8B-B14F-4D97-AF65-F5344CB8AC3E}">
        <p14:creationId xmlns:p14="http://schemas.microsoft.com/office/powerpoint/2010/main" val="2862392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marL="0" marR="0" lvl="0" indent="0" algn="ct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endParaRPr kumimoji="0" lang="he-IL"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sz="2400" b="1" dirty="0">
                <a:effectLst/>
                <a:latin typeface="Calibri" panose="020F0502020204030204" pitchFamily="34" charset="0"/>
                <a:ea typeface="Calibri" panose="020F0502020204030204" pitchFamily="34" charset="0"/>
                <a:cs typeface="Arial" panose="020B0604020202020204" pitchFamily="34" charset="0"/>
              </a:rPr>
              <a:t>בית הדין לעבודה הבחין בין זכויות עובדים נלוות המגיעות אחת לתקופה ארוכה (דמי הבראה, פדיון חופשה חוזית בהבדל מסטטוטורית), לבין זכויות נלוות המגיעות מדי חודש כגון דמי נסיעות</a:t>
            </a:r>
            <a:r>
              <a:rPr lang="en-US" sz="2400" b="1" dirty="0">
                <a:effectLst/>
                <a:latin typeface="Calibri" panose="020F0502020204030204" pitchFamily="34" charset="0"/>
                <a:ea typeface="Calibri" panose="020F0502020204030204" pitchFamily="34"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sz="2400" dirty="0">
                <a:effectLst/>
                <a:latin typeface="Calibri" panose="020F0502020204030204" pitchFamily="34" charset="0"/>
                <a:ea typeface="Calibri" panose="020F0502020204030204" pitchFamily="34" charset="0"/>
                <a:cs typeface="Arial" panose="020B0604020202020204" pitchFamily="34" charset="0"/>
              </a:rPr>
              <a:t>שעה שמדובר ב"זכות נלווית" הצריכה להשתלם </a:t>
            </a:r>
            <a:r>
              <a:rPr lang="he-IL" sz="2400" b="1" dirty="0">
                <a:effectLst/>
                <a:latin typeface="Calibri" panose="020F0502020204030204" pitchFamily="34" charset="0"/>
                <a:ea typeface="Calibri" panose="020F0502020204030204" pitchFamily="34" charset="0"/>
                <a:cs typeface="Arial" panose="020B0604020202020204" pitchFamily="34" charset="0"/>
              </a:rPr>
              <a:t>מדי חודש בחודשו ומהווה למעשה החזר הוצאות</a:t>
            </a:r>
            <a:r>
              <a:rPr lang="he-IL" sz="2400" dirty="0">
                <a:effectLst/>
                <a:latin typeface="Calibri" panose="020F0502020204030204" pitchFamily="34" charset="0"/>
                <a:ea typeface="Calibri" panose="020F0502020204030204" pitchFamily="34" charset="0"/>
                <a:cs typeface="Arial" panose="020B0604020202020204" pitchFamily="34" charset="0"/>
              </a:rPr>
              <a:t>, קיימת זכות לפדיונה גם לאחר ניתוק יחסי העבודה.</a:t>
            </a:r>
          </a:p>
          <a:p>
            <a:pPr marL="342900" indent="-342900" algn="r" rtl="1">
              <a:lnSpc>
                <a:spcPct val="107000"/>
              </a:lnSpc>
              <a:spcAft>
                <a:spcPts val="800"/>
              </a:spcAft>
              <a:buFont typeface="Wingdings" panose="05000000000000000000" pitchFamily="2" charset="2"/>
              <a:buChar char="q"/>
            </a:pPr>
            <a:r>
              <a:rPr lang="he-IL" sz="2400" dirty="0">
                <a:effectLst/>
                <a:latin typeface="Calibri" panose="020F0502020204030204" pitchFamily="34" charset="0"/>
                <a:ea typeface="Calibri" panose="020F0502020204030204" pitchFamily="34" charset="0"/>
                <a:cs typeface="Arial" panose="020B0604020202020204" pitchFamily="34" charset="0"/>
              </a:rPr>
              <a:t>דיון נא/134-3 (ארצי</a:t>
            </a:r>
            <a:r>
              <a:rPr lang="en-US" sz="2400" dirty="0">
                <a:effectLst/>
                <a:latin typeface="Calibri" panose="020F0502020204030204" pitchFamily="34" charset="0"/>
                <a:ea typeface="Calibri" panose="020F0502020204030204" pitchFamily="34" charset="0"/>
                <a:cs typeface="Arial" panose="020B0604020202020204" pitchFamily="34" charset="0"/>
              </a:rPr>
              <a:t>)   </a:t>
            </a:r>
            <a:r>
              <a:rPr lang="he-IL" sz="2400" dirty="0">
                <a:effectLst/>
                <a:latin typeface="Calibri" panose="020F0502020204030204" pitchFamily="34" charset="0"/>
                <a:ea typeface="Calibri" panose="020F0502020204030204" pitchFamily="34" charset="0"/>
                <a:cs typeface="Arial" panose="020B0604020202020204" pitchFamily="34" charset="0"/>
              </a:rPr>
              <a:t>‎</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יעקב </a:t>
            </a:r>
            <a:r>
              <a:rPr lang="he-IL" sz="24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סלוצקי</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 ‎נ' י.מ. </a:t>
            </a:r>
            <a:r>
              <a:rPr lang="he-IL" sz="24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טוקטלי</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 ובניו בע"מ</a:t>
            </a:r>
            <a:r>
              <a:rPr lang="en-US"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a:t>
            </a:r>
            <a:r>
              <a:rPr lang="en-US" sz="2400" dirty="0">
                <a:effectLst/>
                <a:latin typeface="Calibri" panose="020F0502020204030204" pitchFamily="34" charset="0"/>
                <a:ea typeface="Calibri" panose="020F0502020204030204" pitchFamily="34" charset="0"/>
                <a:cs typeface="Arial" panose="020B0604020202020204" pitchFamily="34" charset="0"/>
              </a:rPr>
              <a:t> </a:t>
            </a:r>
            <a:r>
              <a:rPr lang="he-IL" sz="2400" dirty="0" err="1">
                <a:effectLst/>
                <a:latin typeface="Calibri" panose="020F0502020204030204" pitchFamily="34" charset="0"/>
                <a:ea typeface="Calibri" panose="020F0502020204030204" pitchFamily="34" charset="0"/>
                <a:cs typeface="Arial" panose="020B0604020202020204" pitchFamily="34" charset="0"/>
              </a:rPr>
              <a:t>פ''ד</a:t>
            </a:r>
            <a:r>
              <a:rPr lang="he-IL" sz="2400" dirty="0">
                <a:effectLst/>
                <a:latin typeface="Calibri" panose="020F0502020204030204" pitchFamily="34" charset="0"/>
                <a:ea typeface="Calibri" panose="020F0502020204030204" pitchFamily="34" charset="0"/>
                <a:cs typeface="Arial" panose="020B0604020202020204" pitchFamily="34" charset="0"/>
              </a:rPr>
              <a:t> </a:t>
            </a:r>
            <a:r>
              <a:rPr lang="he-IL" sz="2400" dirty="0" err="1">
                <a:effectLst/>
                <a:latin typeface="Calibri" panose="020F0502020204030204" pitchFamily="34" charset="0"/>
                <a:ea typeface="Calibri" panose="020F0502020204030204" pitchFamily="34" charset="0"/>
                <a:cs typeface="Arial" panose="020B0604020202020204" pitchFamily="34" charset="0"/>
              </a:rPr>
              <a:t>כג</a:t>
            </a:r>
            <a:r>
              <a:rPr lang="he-IL" sz="2400" dirty="0">
                <a:effectLst/>
                <a:latin typeface="Calibri" panose="020F0502020204030204" pitchFamily="34" charset="0"/>
                <a:ea typeface="Calibri" panose="020F0502020204030204" pitchFamily="34" charset="0"/>
                <a:cs typeface="Arial" panose="020B0604020202020204" pitchFamily="34" charset="0"/>
              </a:rPr>
              <a:t>(1) 293</a:t>
            </a:r>
            <a:r>
              <a:rPr lang="en-US" sz="2400" dirty="0">
                <a:effectLst/>
                <a:latin typeface="Calibri" panose="020F0502020204030204" pitchFamily="34" charset="0"/>
                <a:ea typeface="Calibri" panose="020F0502020204030204" pitchFamily="34"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ct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11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endParaRPr lang="en-US" dirty="0"/>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3"/>
          <a:stretch>
            <a:fillRect/>
          </a:stretch>
        </p:blipFill>
        <p:spPr>
          <a:xfrm>
            <a:off x="69011" y="0"/>
            <a:ext cx="12192000" cy="1450848"/>
          </a:xfrm>
          <a:prstGeom prst="rect">
            <a:avLst/>
          </a:prstGeom>
        </p:spPr>
      </p:pic>
    </p:spTree>
    <p:extLst>
      <p:ext uri="{BB962C8B-B14F-4D97-AF65-F5344CB8AC3E}">
        <p14:creationId xmlns:p14="http://schemas.microsoft.com/office/powerpoint/2010/main" val="3534297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marL="0" marR="0" lvl="0" indent="0" algn="ct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endParaRPr kumimoji="0" lang="he-IL"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sz="2400" b="1" dirty="0">
                <a:effectLst/>
                <a:latin typeface="Calibri" panose="020F0502020204030204" pitchFamily="34" charset="0"/>
                <a:ea typeface="Calibri" panose="020F0502020204030204" pitchFamily="34" charset="0"/>
                <a:cs typeface="Arial" panose="020B0604020202020204" pitchFamily="34" charset="0"/>
              </a:rPr>
              <a:t>כן הפסיקה עשתה הבחנה – </a:t>
            </a:r>
          </a:p>
          <a:p>
            <a:pPr marL="342900" indent="-342900" algn="r" rtl="1">
              <a:lnSpc>
                <a:spcPct val="107000"/>
              </a:lnSpc>
              <a:spcAft>
                <a:spcPts val="800"/>
              </a:spcAft>
              <a:buFont typeface="Wingdings" panose="05000000000000000000" pitchFamily="2" charset="2"/>
              <a:buChar char="Ø"/>
            </a:pPr>
            <a:r>
              <a:rPr lang="he-IL" sz="2400" dirty="0">
                <a:effectLst/>
                <a:latin typeface="Calibri" panose="020F0502020204030204" pitchFamily="34" charset="0"/>
                <a:ea typeface="Calibri" panose="020F0502020204030204" pitchFamily="34" charset="0"/>
                <a:cs typeface="Arial" panose="020B0604020202020204" pitchFamily="34" charset="0"/>
              </a:rPr>
              <a:t>בין החזר סכום שהוציא </a:t>
            </a:r>
            <a:r>
              <a:rPr lang="he-IL" sz="2400" b="1" dirty="0">
                <a:effectLst/>
                <a:latin typeface="Calibri" panose="020F0502020204030204" pitchFamily="34" charset="0"/>
                <a:ea typeface="Calibri" panose="020F0502020204030204" pitchFamily="34" charset="0"/>
                <a:cs typeface="Arial" panose="020B0604020202020204" pitchFamily="34" charset="0"/>
              </a:rPr>
              <a:t>העובד בפועל מכיסו </a:t>
            </a:r>
            <a:r>
              <a:rPr lang="he-IL" sz="2400" dirty="0">
                <a:effectLst/>
                <a:latin typeface="Calibri" panose="020F0502020204030204" pitchFamily="34" charset="0"/>
                <a:ea typeface="Calibri" panose="020F0502020204030204" pitchFamily="34" charset="0"/>
                <a:cs typeface="Arial" panose="020B0604020202020204" pitchFamily="34" charset="0"/>
              </a:rPr>
              <a:t>(למשל: דמי נסיעות לעבודה והימנה), אשר ניתן לתבוע לאחר סיום יחסי העבודה</a:t>
            </a:r>
          </a:p>
          <a:p>
            <a:pPr marL="342900" indent="-342900" algn="r" rtl="1">
              <a:lnSpc>
                <a:spcPct val="107000"/>
              </a:lnSpc>
              <a:spcAft>
                <a:spcPts val="800"/>
              </a:spcAft>
              <a:buFont typeface="Wingdings" panose="05000000000000000000" pitchFamily="2" charset="2"/>
              <a:buChar char="Ø"/>
            </a:pPr>
            <a:r>
              <a:rPr lang="he-IL" sz="2400" dirty="0">
                <a:effectLst/>
                <a:latin typeface="Calibri" panose="020F0502020204030204" pitchFamily="34" charset="0"/>
                <a:ea typeface="Calibri" panose="020F0502020204030204" pitchFamily="34" charset="0"/>
                <a:cs typeface="Arial" panose="020B0604020202020204" pitchFamily="34" charset="0"/>
              </a:rPr>
              <a:t>ובין זכויות נלוות אחרות </a:t>
            </a:r>
            <a:r>
              <a:rPr lang="he-IL" sz="2400" b="1" dirty="0">
                <a:effectLst/>
                <a:latin typeface="Calibri" panose="020F0502020204030204" pitchFamily="34" charset="0"/>
                <a:ea typeface="Calibri" panose="020F0502020204030204" pitchFamily="34" charset="0"/>
                <a:cs typeface="Arial" panose="020B0604020202020204" pitchFamily="34" charset="0"/>
              </a:rPr>
              <a:t>שניתנות בעין </a:t>
            </a:r>
            <a:r>
              <a:rPr lang="he-IL" sz="2400" dirty="0">
                <a:effectLst/>
                <a:latin typeface="Calibri" panose="020F0502020204030204" pitchFamily="34" charset="0"/>
                <a:ea typeface="Calibri" panose="020F0502020204030204" pitchFamily="34" charset="0"/>
                <a:cs typeface="Arial" panose="020B0604020202020204" pitchFamily="34" charset="0"/>
              </a:rPr>
              <a:t>(כגון: ביגוד, ארוחות מוזלות הניתנות במקום העבודה), ו</a:t>
            </a:r>
            <a:r>
              <a:rPr lang="he-IL" sz="2400" b="1" dirty="0">
                <a:effectLst/>
                <a:latin typeface="Calibri" panose="020F0502020204030204" pitchFamily="34" charset="0"/>
                <a:ea typeface="Calibri" panose="020F0502020204030204" pitchFamily="34" charset="0"/>
                <a:cs typeface="Arial" panose="020B0604020202020204" pitchFamily="34" charset="0"/>
              </a:rPr>
              <a:t>לא הוכח שהעובד הוציא בפועל כספים מכיסו על מנת לרכוש</a:t>
            </a:r>
          </a:p>
          <a:p>
            <a:pPr marL="342900" indent="-342900" algn="r" rtl="1">
              <a:lnSpc>
                <a:spcPct val="107000"/>
              </a:lnSpc>
              <a:spcAft>
                <a:spcPts val="800"/>
              </a:spcAft>
              <a:buFont typeface="Wingdings" panose="05000000000000000000" pitchFamily="2" charset="2"/>
              <a:buChar char="q"/>
            </a:pPr>
            <a:r>
              <a:rPr lang="he-IL" sz="2400" dirty="0">
                <a:effectLst/>
                <a:latin typeface="Calibri" panose="020F0502020204030204" pitchFamily="34" charset="0"/>
                <a:ea typeface="Calibri" panose="020F0502020204030204" pitchFamily="34" charset="0"/>
                <a:cs typeface="Arial" panose="020B0604020202020204" pitchFamily="34" charset="0"/>
              </a:rPr>
              <a:t>דיון נא/134-3 (ארצי</a:t>
            </a:r>
            <a:r>
              <a:rPr lang="en-US" sz="2400" dirty="0">
                <a:effectLst/>
                <a:latin typeface="Calibri" panose="020F0502020204030204" pitchFamily="34" charset="0"/>
                <a:ea typeface="Calibri" panose="020F0502020204030204" pitchFamily="34" charset="0"/>
                <a:cs typeface="Arial" panose="020B0604020202020204" pitchFamily="34" charset="0"/>
              </a:rPr>
              <a:t>) </a:t>
            </a:r>
            <a:r>
              <a:rPr lang="he-IL" sz="2400" dirty="0">
                <a:effectLst/>
                <a:latin typeface="Calibri" panose="020F0502020204030204" pitchFamily="34" charset="0"/>
                <a:ea typeface="Calibri" panose="020F0502020204030204" pitchFamily="34" charset="0"/>
                <a:cs typeface="Arial" panose="020B0604020202020204" pitchFamily="34" charset="0"/>
              </a:rPr>
              <a:t>‎</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יעקב </a:t>
            </a:r>
            <a:r>
              <a:rPr lang="he-IL" sz="24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סלוצקי</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 ‎נ' י.מ. </a:t>
            </a:r>
            <a:r>
              <a:rPr lang="he-IL" sz="24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טוקטלי</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 ובניו בע"מ</a:t>
            </a:r>
            <a:r>
              <a:rPr lang="en-US"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a:t>
            </a:r>
            <a:r>
              <a:rPr lang="en-US" sz="2400" dirty="0">
                <a:effectLst/>
                <a:latin typeface="Calibri" panose="020F0502020204030204" pitchFamily="34" charset="0"/>
                <a:ea typeface="Calibri" panose="020F0502020204030204" pitchFamily="34" charset="0"/>
                <a:cs typeface="Arial" panose="020B0604020202020204" pitchFamily="34" charset="0"/>
              </a:rPr>
              <a:t> </a:t>
            </a:r>
            <a:r>
              <a:rPr lang="he-IL" sz="2400" dirty="0" err="1">
                <a:effectLst/>
                <a:latin typeface="Calibri" panose="020F0502020204030204" pitchFamily="34" charset="0"/>
                <a:ea typeface="Calibri" panose="020F0502020204030204" pitchFamily="34" charset="0"/>
                <a:cs typeface="Arial" panose="020B0604020202020204" pitchFamily="34" charset="0"/>
              </a:rPr>
              <a:t>פ''ד</a:t>
            </a:r>
            <a:r>
              <a:rPr lang="he-IL" sz="2400" dirty="0">
                <a:effectLst/>
                <a:latin typeface="Calibri" panose="020F0502020204030204" pitchFamily="34" charset="0"/>
                <a:ea typeface="Calibri" panose="020F0502020204030204" pitchFamily="34" charset="0"/>
                <a:cs typeface="Arial" panose="020B0604020202020204" pitchFamily="34" charset="0"/>
              </a:rPr>
              <a:t> </a:t>
            </a:r>
            <a:r>
              <a:rPr lang="he-IL" sz="2400" dirty="0" err="1">
                <a:effectLst/>
                <a:latin typeface="Calibri" panose="020F0502020204030204" pitchFamily="34" charset="0"/>
                <a:ea typeface="Calibri" panose="020F0502020204030204" pitchFamily="34" charset="0"/>
                <a:cs typeface="Arial" panose="020B0604020202020204" pitchFamily="34" charset="0"/>
              </a:rPr>
              <a:t>כג</a:t>
            </a:r>
            <a:r>
              <a:rPr lang="he-IL" sz="2400" dirty="0">
                <a:effectLst/>
                <a:latin typeface="Calibri" panose="020F0502020204030204" pitchFamily="34" charset="0"/>
                <a:ea typeface="Calibri" panose="020F0502020204030204" pitchFamily="34" charset="0"/>
                <a:cs typeface="Arial" panose="020B0604020202020204" pitchFamily="34" charset="0"/>
              </a:rPr>
              <a:t>(1) 293; </a:t>
            </a:r>
            <a:r>
              <a:rPr lang="he-IL" sz="2400" dirty="0" err="1">
                <a:effectLst/>
                <a:latin typeface="Calibri" panose="020F0502020204030204" pitchFamily="34" charset="0"/>
                <a:ea typeface="Calibri" panose="020F0502020204030204" pitchFamily="34" charset="0"/>
                <a:cs typeface="Arial" panose="020B0604020202020204" pitchFamily="34" charset="0"/>
              </a:rPr>
              <a:t>בעע</a:t>
            </a:r>
            <a:r>
              <a:rPr lang="he-IL" sz="2400" dirty="0">
                <a:effectLst/>
                <a:latin typeface="Calibri" panose="020F0502020204030204" pitchFamily="34" charset="0"/>
                <a:ea typeface="Calibri" panose="020F0502020204030204" pitchFamily="34" charset="0"/>
                <a:cs typeface="Arial" panose="020B0604020202020204" pitchFamily="34" charset="0"/>
              </a:rPr>
              <a:t> (ארצי) 8930-10-14‏ </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רפאל </a:t>
            </a:r>
            <a:r>
              <a:rPr lang="he-IL" sz="24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שיגפוב</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 נ' </a:t>
            </a:r>
            <a:r>
              <a:rPr lang="he-IL" sz="24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חגיר</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 בע"מ</a:t>
            </a:r>
            <a:r>
              <a:rPr lang="en-US" sz="2400" dirty="0">
                <a:effectLst/>
                <a:latin typeface="Calibri" panose="020F0502020204030204" pitchFamily="34" charset="0"/>
                <a:ea typeface="Calibri" panose="020F0502020204030204" pitchFamily="34" charset="0"/>
                <a:cs typeface="Arial" panose="020B0604020202020204" pitchFamily="34" charset="0"/>
              </a:rPr>
              <a:t>(10.5.18]</a:t>
            </a:r>
            <a:r>
              <a:rPr lang="he-IL" sz="2400" dirty="0">
                <a:effectLst/>
                <a:latin typeface="Calibri" panose="020F0502020204030204" pitchFamily="34" charset="0"/>
                <a:ea typeface="Calibri" panose="020F0502020204030204" pitchFamily="34"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ct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11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endParaRPr lang="en-US" dirty="0"/>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4"/>
          <a:stretch>
            <a:fillRect/>
          </a:stretch>
        </p:blipFill>
        <p:spPr>
          <a:xfrm>
            <a:off x="69011" y="0"/>
            <a:ext cx="12192000" cy="1450848"/>
          </a:xfrm>
          <a:prstGeom prst="rect">
            <a:avLst/>
          </a:prstGeom>
        </p:spPr>
      </p:pic>
    </p:spTree>
    <p:extLst>
      <p:ext uri="{BB962C8B-B14F-4D97-AF65-F5344CB8AC3E}">
        <p14:creationId xmlns:p14="http://schemas.microsoft.com/office/powerpoint/2010/main" val="3423567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rtl="1">
              <a:lnSpc>
                <a:spcPct val="107000"/>
              </a:lnSpc>
              <a:spcAft>
                <a:spcPts val="800"/>
              </a:spcAft>
            </a:pPr>
            <a:r>
              <a:rPr lang="he-IL" sz="3200" b="1" dirty="0">
                <a:solidFill>
                  <a:schemeClr val="tx2"/>
                </a:solidFill>
                <a:effectLst/>
                <a:latin typeface="Calibri" panose="020F0502020204030204" pitchFamily="34" charset="0"/>
                <a:ea typeface="Calibri" panose="020F0502020204030204" pitchFamily="34" charset="0"/>
                <a:cs typeface="Arial" panose="020B0604020202020204" pitchFamily="34" charset="0"/>
              </a:rPr>
              <a:t>על בסיס עקרונות ניגש לבחון את ה'זכויות הנלוות' לגופן</a:t>
            </a:r>
            <a:r>
              <a:rPr lang="en-US" sz="3200" b="1" dirty="0">
                <a:solidFill>
                  <a:schemeClr val="tx2"/>
                </a:solidFill>
                <a:effectLst/>
                <a:latin typeface="Calibri" panose="020F0502020204030204" pitchFamily="34" charset="0"/>
                <a:ea typeface="Calibri" panose="020F0502020204030204" pitchFamily="34" charset="0"/>
                <a:cs typeface="Arial" panose="020B0604020202020204" pitchFamily="34" charset="0"/>
              </a:rPr>
              <a:t> :</a:t>
            </a:r>
            <a:endParaRPr lang="en-US" sz="32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sz="2400" b="1" u="sng" dirty="0">
                <a:effectLst/>
                <a:latin typeface="Calibri" panose="020F0502020204030204" pitchFamily="34" charset="0"/>
                <a:ea typeface="Calibri" panose="020F0502020204030204" pitchFamily="34" charset="0"/>
                <a:cs typeface="Arial" panose="020B0604020202020204" pitchFamily="34" charset="0"/>
              </a:rPr>
              <a:t>חופשה שנתית</a:t>
            </a:r>
          </a:p>
          <a:p>
            <a:pPr marL="342900" indent="-342900" algn="r" rtl="1">
              <a:lnSpc>
                <a:spcPct val="107000"/>
              </a:lnSpc>
              <a:spcAft>
                <a:spcPts val="800"/>
              </a:spcAft>
              <a:buFont typeface="Wingdings" panose="05000000000000000000" pitchFamily="2" charset="2"/>
              <a:buChar char="Ø"/>
            </a:pPr>
            <a:r>
              <a:rPr lang="he-IL" sz="2400" b="1" dirty="0">
                <a:effectLst/>
                <a:latin typeface="Calibri" panose="020F0502020204030204" pitchFamily="34" charset="0"/>
                <a:ea typeface="Calibri" panose="020F0502020204030204" pitchFamily="34" charset="0"/>
                <a:cs typeface="Arial" panose="020B0604020202020204" pitchFamily="34" charset="0"/>
              </a:rPr>
              <a:t>חופשה שנתית מכוח חוק היא זכות הניתנת לפדיון בסיום יחסי העבודה מכוח סעיף 13 לחוק חופשה שנתית. </a:t>
            </a:r>
          </a:p>
          <a:p>
            <a:pPr marL="342900" indent="-342900" algn="r" rtl="1">
              <a:lnSpc>
                <a:spcPct val="107000"/>
              </a:lnSpc>
              <a:spcAft>
                <a:spcPts val="800"/>
              </a:spcAft>
              <a:buFont typeface="Wingdings" panose="05000000000000000000" pitchFamily="2" charset="2"/>
              <a:buChar char="Ø"/>
            </a:pPr>
            <a:r>
              <a:rPr lang="he-IL" sz="2400" b="1" dirty="0">
                <a:effectLst/>
                <a:latin typeface="Calibri" panose="020F0502020204030204" pitchFamily="34" charset="0"/>
                <a:ea typeface="Calibri" panose="020F0502020204030204" pitchFamily="34" charset="0"/>
                <a:cs typeface="Arial" panose="020B0604020202020204" pitchFamily="34" charset="0"/>
              </a:rPr>
              <a:t>לעומת זאת יתרות חופשה הסכמיות שמעבר לחוק אינן ניתנות לפדיון, אלא הוסכם אחרת</a:t>
            </a:r>
            <a:r>
              <a:rPr lang="en-US" sz="2400" b="1" dirty="0">
                <a:effectLst/>
                <a:latin typeface="Calibri" panose="020F0502020204030204" pitchFamily="34" charset="0"/>
                <a:ea typeface="Calibri" panose="020F0502020204030204" pitchFamily="34" charset="0"/>
                <a:cs typeface="Arial" panose="020B0604020202020204" pitchFamily="34" charset="0"/>
              </a:rPr>
              <a:t>.</a:t>
            </a:r>
          </a:p>
          <a:p>
            <a:pPr marL="342900" indent="-342900" algn="r" rtl="1">
              <a:lnSpc>
                <a:spcPct val="107000"/>
              </a:lnSpc>
              <a:spcAft>
                <a:spcPts val="800"/>
              </a:spcAft>
              <a:buFont typeface="Wingdings" panose="05000000000000000000" pitchFamily="2" charset="2"/>
              <a:buChar char="Ø"/>
            </a:pPr>
            <a:r>
              <a:rPr lang="en-US" sz="2400" dirty="0">
                <a:effectLst/>
                <a:latin typeface="Arial" panose="020B0604020202020204" pitchFamily="34" charset="0"/>
                <a:ea typeface="Calibri" panose="020F0502020204030204" pitchFamily="34" charset="0"/>
                <a:cs typeface="Arial" panose="020B0604020202020204" pitchFamily="34" charset="0"/>
              </a:rPr>
              <a:t> </a:t>
            </a:r>
            <a:r>
              <a:rPr lang="he-IL" sz="2400" dirty="0">
                <a:effectLst/>
                <a:latin typeface="Arial" panose="020B0604020202020204" pitchFamily="34" charset="0"/>
                <a:ea typeface="Calibri" panose="020F0502020204030204" pitchFamily="34" charset="0"/>
                <a:cs typeface="Arial" panose="020B0604020202020204" pitchFamily="34" charset="0"/>
              </a:rPr>
              <a:t>ע"ע 547/05 </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משה כהן –  ויליאם </a:t>
            </a:r>
            <a:r>
              <a:rPr lang="he-IL" sz="24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אנויה</a:t>
            </a:r>
            <a:r>
              <a:rPr lang="en-US" sz="2400" dirty="0">
                <a:effectLst/>
                <a:latin typeface="Calibri" panose="020F0502020204030204" pitchFamily="34" charset="0"/>
                <a:ea typeface="Calibri" panose="020F0502020204030204" pitchFamily="34" charset="0"/>
                <a:cs typeface="Arial" panose="020B0604020202020204" pitchFamily="34" charset="0"/>
              </a:rPr>
              <a:t>, 8.10.2007; </a:t>
            </a:r>
            <a:r>
              <a:rPr lang="he-IL" sz="2400" dirty="0">
                <a:effectLst/>
                <a:latin typeface="Calibri" panose="020F0502020204030204" pitchFamily="34" charset="0"/>
                <a:ea typeface="Calibri" panose="020F0502020204030204" pitchFamily="34" charset="0"/>
                <a:cs typeface="Arial" panose="020B0604020202020204" pitchFamily="34" charset="0"/>
              </a:rPr>
              <a:t>ראו גם - </a:t>
            </a:r>
            <a:r>
              <a:rPr lang="he-IL" sz="2400" dirty="0" err="1">
                <a:effectLst/>
                <a:latin typeface="Calibri" panose="020F0502020204030204" pitchFamily="34" charset="0"/>
                <a:ea typeface="Calibri" panose="020F0502020204030204" pitchFamily="34" charset="0"/>
                <a:cs typeface="Arial" panose="020B0604020202020204" pitchFamily="34" charset="0"/>
              </a:rPr>
              <a:t>עע</a:t>
            </a:r>
            <a:r>
              <a:rPr lang="he-IL" sz="2400" dirty="0">
                <a:effectLst/>
                <a:latin typeface="Calibri" panose="020F0502020204030204" pitchFamily="34" charset="0"/>
                <a:ea typeface="Calibri" panose="020F0502020204030204" pitchFamily="34" charset="0"/>
                <a:cs typeface="Arial" panose="020B0604020202020204" pitchFamily="34" charset="0"/>
              </a:rPr>
              <a:t> (ארצי) 42510-06-15‏ ‏ ; </a:t>
            </a:r>
            <a:r>
              <a:rPr lang="he-IL" sz="2400" dirty="0" err="1">
                <a:effectLst/>
                <a:latin typeface="Calibri" panose="020F0502020204030204" pitchFamily="34" charset="0"/>
                <a:ea typeface="Calibri" panose="020F0502020204030204" pitchFamily="34" charset="0"/>
                <a:cs typeface="Arial" panose="020B0604020202020204" pitchFamily="34" charset="0"/>
              </a:rPr>
              <a:t>עע</a:t>
            </a:r>
            <a:r>
              <a:rPr lang="he-IL" sz="2400" dirty="0">
                <a:effectLst/>
                <a:latin typeface="Calibri" panose="020F0502020204030204" pitchFamily="34" charset="0"/>
                <a:ea typeface="Calibri" panose="020F0502020204030204" pitchFamily="34" charset="0"/>
                <a:cs typeface="Arial" panose="020B0604020202020204" pitchFamily="34" charset="0"/>
              </a:rPr>
              <a:t> (ארצי) 42510-06-15‏ ‏ </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אלכסנדר </a:t>
            </a:r>
            <a:r>
              <a:rPr lang="he-IL" sz="24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פינדיורין</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 נ' בן ציון </a:t>
            </a:r>
            <a:r>
              <a:rPr lang="he-IL" sz="24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זיסמן</a:t>
            </a:r>
            <a:r>
              <a:rPr lang="en-US" sz="2400" dirty="0">
                <a:effectLst/>
                <a:latin typeface="Calibri" panose="020F0502020204030204" pitchFamily="34" charset="0"/>
                <a:ea typeface="Calibri" panose="020F0502020204030204" pitchFamily="34" charset="0"/>
                <a:cs typeface="Arial" panose="020B0604020202020204" pitchFamily="34" charset="0"/>
              </a:rPr>
              <a:t>3.5.2017] </a:t>
            </a:r>
            <a:r>
              <a:rPr lang="he-IL" sz="2400" dirty="0">
                <a:effectLst/>
                <a:latin typeface="Calibri" panose="020F0502020204030204" pitchFamily="34" charset="0"/>
                <a:ea typeface="Calibri" panose="020F0502020204030204" pitchFamily="34"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ct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11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endParaRPr lang="en-US" dirty="0"/>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4"/>
          <a:stretch>
            <a:fillRect/>
          </a:stretch>
        </p:blipFill>
        <p:spPr>
          <a:xfrm>
            <a:off x="69011" y="0"/>
            <a:ext cx="12192000" cy="1450848"/>
          </a:xfrm>
          <a:prstGeom prst="rect">
            <a:avLst/>
          </a:prstGeom>
        </p:spPr>
      </p:pic>
    </p:spTree>
    <p:extLst>
      <p:ext uri="{BB962C8B-B14F-4D97-AF65-F5344CB8AC3E}">
        <p14:creationId xmlns:p14="http://schemas.microsoft.com/office/powerpoint/2010/main" val="2106911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algn="l" rtl="1">
              <a:lnSpc>
                <a:spcPct val="107000"/>
              </a:lnSpc>
              <a:spcAft>
                <a:spcPts val="800"/>
              </a:spcAft>
            </a:pPr>
            <a:r>
              <a:rPr lang="en-US" sz="3200" b="1" dirty="0">
                <a:solidFill>
                  <a:schemeClr val="tx2"/>
                </a:solidFill>
                <a:effectLst/>
                <a:latin typeface="Calibri" panose="020F0502020204030204" pitchFamily="34" charset="0"/>
                <a:ea typeface="Calibri" panose="020F0502020204030204" pitchFamily="34" charset="0"/>
                <a:cs typeface="Arial" panose="020B0604020202020204" pitchFamily="34" charset="0"/>
              </a:rPr>
              <a:t>:</a:t>
            </a:r>
            <a:endParaRPr lang="en-US" sz="32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sz="2400" b="1" dirty="0">
                <a:effectLst/>
                <a:latin typeface="Calibri" panose="020F0502020204030204" pitchFamily="34" charset="0"/>
                <a:ea typeface="Calibri" panose="020F0502020204030204" pitchFamily="34" charset="0"/>
                <a:cs typeface="Arial" panose="020B0604020202020204" pitchFamily="34" charset="0"/>
              </a:rPr>
              <a:t>דמי נסיעות הינה זכות נלוות שניתן לתבוע לאחר סיום יחסי עבודה</a:t>
            </a:r>
            <a:r>
              <a:rPr lang="he-IL" sz="2400" dirty="0">
                <a:effectLst/>
                <a:latin typeface="Calibri" panose="020F0502020204030204" pitchFamily="34" charset="0"/>
                <a:ea typeface="Calibri" panose="020F0502020204030204" pitchFamily="34" charset="0"/>
                <a:cs typeface="Arial" panose="020B0604020202020204" pitchFamily="34" charset="0"/>
              </a:rPr>
              <a:t> (דיון נא/134-3 (ארצי</a:t>
            </a:r>
            <a:r>
              <a:rPr lang="en-US" sz="2400" dirty="0">
                <a:effectLst/>
                <a:latin typeface="Calibri" panose="020F0502020204030204" pitchFamily="34" charset="0"/>
                <a:ea typeface="Calibri" panose="020F0502020204030204" pitchFamily="34" charset="0"/>
                <a:cs typeface="Arial" panose="020B0604020202020204" pitchFamily="34" charset="0"/>
              </a:rPr>
              <a:t>)   </a:t>
            </a:r>
            <a:r>
              <a:rPr lang="he-IL" sz="2400" dirty="0">
                <a:effectLst/>
                <a:latin typeface="Calibri" panose="020F0502020204030204" pitchFamily="34" charset="0"/>
                <a:ea typeface="Calibri" panose="020F0502020204030204" pitchFamily="34" charset="0"/>
                <a:cs typeface="Arial" panose="020B0604020202020204" pitchFamily="34" charset="0"/>
              </a:rPr>
              <a:t>‎</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יעקב </a:t>
            </a:r>
            <a:r>
              <a:rPr lang="he-IL" sz="24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סלוצקי</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 ‎נ' י.מ. </a:t>
            </a:r>
            <a:r>
              <a:rPr lang="he-IL" sz="24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טוקטלי</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 ובניו בע"מ</a:t>
            </a:r>
            <a:r>
              <a:rPr lang="en-US"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a:t>
            </a:r>
            <a:r>
              <a:rPr lang="en-US" sz="2400" dirty="0">
                <a:effectLst/>
                <a:latin typeface="Calibri" panose="020F0502020204030204" pitchFamily="34" charset="0"/>
                <a:ea typeface="Calibri" panose="020F0502020204030204" pitchFamily="34" charset="0"/>
                <a:cs typeface="Arial" panose="020B0604020202020204" pitchFamily="34" charset="0"/>
              </a:rPr>
              <a:t> </a:t>
            </a:r>
            <a:r>
              <a:rPr lang="he-IL" sz="2400" dirty="0" err="1">
                <a:effectLst/>
                <a:latin typeface="Calibri" panose="020F0502020204030204" pitchFamily="34" charset="0"/>
                <a:ea typeface="Calibri" panose="020F0502020204030204" pitchFamily="34" charset="0"/>
                <a:cs typeface="Arial" panose="020B0604020202020204" pitchFamily="34" charset="0"/>
              </a:rPr>
              <a:t>פ''ד</a:t>
            </a:r>
            <a:r>
              <a:rPr lang="he-IL" sz="2400" dirty="0">
                <a:effectLst/>
                <a:latin typeface="Calibri" panose="020F0502020204030204" pitchFamily="34" charset="0"/>
                <a:ea typeface="Calibri" panose="020F0502020204030204" pitchFamily="34" charset="0"/>
                <a:cs typeface="Arial" panose="020B0604020202020204" pitchFamily="34" charset="0"/>
              </a:rPr>
              <a:t> </a:t>
            </a:r>
            <a:r>
              <a:rPr lang="he-IL" sz="2400" dirty="0" err="1">
                <a:effectLst/>
                <a:latin typeface="Calibri" panose="020F0502020204030204" pitchFamily="34" charset="0"/>
                <a:ea typeface="Calibri" panose="020F0502020204030204" pitchFamily="34" charset="0"/>
                <a:cs typeface="Arial" panose="020B0604020202020204" pitchFamily="34" charset="0"/>
              </a:rPr>
              <a:t>כג</a:t>
            </a:r>
            <a:r>
              <a:rPr lang="he-IL" sz="2400" dirty="0">
                <a:effectLst/>
                <a:latin typeface="Calibri" panose="020F0502020204030204" pitchFamily="34" charset="0"/>
                <a:ea typeface="Calibri" panose="020F0502020204030204" pitchFamily="34" charset="0"/>
                <a:cs typeface="Arial" panose="020B0604020202020204" pitchFamily="34" charset="0"/>
              </a:rPr>
              <a:t>(1) 293]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defTabSz="914400" rtl="1" eaLnBrk="1" fontAlgn="auto" latinLnBrk="0" hangingPunct="1">
              <a:lnSpc>
                <a:spcPct val="107000"/>
              </a:lnSpc>
              <a:spcBef>
                <a:spcPts val="1000"/>
              </a:spcBef>
              <a:spcAft>
                <a:spcPts val="800"/>
              </a:spcAft>
              <a:buClrTx/>
              <a:buSzTx/>
              <a:buFont typeface="Wingdings" panose="05000000000000000000" pitchFamily="2" charset="2"/>
              <a:buChar char="q"/>
              <a:tabLst/>
              <a:defRPr/>
            </a:pPr>
            <a:r>
              <a:rPr lang="he-IL" sz="2400" b="1" dirty="0">
                <a:effectLst/>
                <a:latin typeface="Calibri" panose="020F0502020204030204" pitchFamily="34" charset="0"/>
                <a:ea typeface="Calibri" panose="020F0502020204030204" pitchFamily="34" charset="0"/>
                <a:cs typeface="Arial" panose="020B0604020202020204" pitchFamily="34" charset="0"/>
              </a:rPr>
              <a:t>דמי ביגוד הינה זכות שלא ניתנת לפדיון אחר סיום יחסי העבודה</a:t>
            </a:r>
            <a:r>
              <a:rPr lang="en-US" sz="2400" b="1" dirty="0">
                <a:effectLst/>
                <a:latin typeface="Calibri" panose="020F0502020204030204" pitchFamily="34" charset="0"/>
                <a:ea typeface="Calibri" panose="020F0502020204030204" pitchFamily="34" charset="0"/>
                <a:cs typeface="Arial" panose="020B0604020202020204" pitchFamily="34" charset="0"/>
              </a:rPr>
              <a:t>)</a:t>
            </a:r>
            <a:r>
              <a:rPr lang="en-US" sz="2400" dirty="0">
                <a:effectLst/>
                <a:latin typeface="Arial" panose="020B0604020202020204" pitchFamily="34" charset="0"/>
                <a:ea typeface="Calibri" panose="020F0502020204030204" pitchFamily="34" charset="0"/>
              </a:rPr>
              <a:t> </a:t>
            </a:r>
            <a:r>
              <a:rPr lang="he-IL" sz="2400" dirty="0">
                <a:effectLst/>
                <a:latin typeface="Arial" panose="020B0604020202020204" pitchFamily="34" charset="0"/>
                <a:ea typeface="Calibri" panose="020F0502020204030204" pitchFamily="34" charset="0"/>
              </a:rPr>
              <a:t>ע"ע (ארצי) 300080/98 </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כהן אברהם  נ' גביר קבלנים בניה ופיתוח בע"מ</a:t>
            </a:r>
            <a:r>
              <a:rPr lang="en-US" sz="2400" dirty="0">
                <a:effectLst/>
                <a:latin typeface="Calibri" panose="020F0502020204030204" pitchFamily="34" charset="0"/>
                <a:ea typeface="Calibri" panose="020F0502020204030204" pitchFamily="34" charset="0"/>
                <a:cs typeface="Arial" panose="020B0604020202020204" pitchFamily="34" charset="0"/>
              </a:rPr>
              <a:t>, 13.9.01; </a:t>
            </a:r>
            <a:r>
              <a:rPr lang="he-IL" sz="2400" dirty="0" err="1">
                <a:effectLst/>
                <a:latin typeface="Calibri" panose="020F0502020204030204" pitchFamily="34" charset="0"/>
                <a:ea typeface="Calibri" panose="020F0502020204030204" pitchFamily="34" charset="0"/>
                <a:cs typeface="Arial" panose="020B0604020202020204" pitchFamily="34" charset="0"/>
              </a:rPr>
              <a:t>עע</a:t>
            </a:r>
            <a:r>
              <a:rPr lang="he-IL" sz="2400" dirty="0">
                <a:effectLst/>
                <a:latin typeface="Calibri" panose="020F0502020204030204" pitchFamily="34" charset="0"/>
                <a:ea typeface="Calibri" panose="020F0502020204030204" pitchFamily="34" charset="0"/>
                <a:cs typeface="Arial" panose="020B0604020202020204" pitchFamily="34" charset="0"/>
              </a:rPr>
              <a:t> (ארצי) 50537-02-11‏ </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ישראל </a:t>
            </a:r>
            <a:r>
              <a:rPr lang="he-IL" sz="24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טויטו</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 נ' עיריית ירושלים</a:t>
            </a:r>
            <a:r>
              <a:rPr lang="en-US" sz="2400" dirty="0">
                <a:effectLst/>
                <a:latin typeface="Calibri" panose="020F0502020204030204" pitchFamily="34" charset="0"/>
                <a:ea typeface="Calibri" panose="020F0502020204030204" pitchFamily="34" charset="0"/>
                <a:cs typeface="Arial" panose="020B0604020202020204" pitchFamily="34" charset="0"/>
              </a:rPr>
              <a:t>, 29.4.13] </a:t>
            </a:r>
            <a:r>
              <a:rPr lang="he-IL" sz="2400" dirty="0">
                <a:effectLst/>
                <a:latin typeface="Calibri" panose="020F0502020204030204" pitchFamily="34" charset="0"/>
                <a:ea typeface="Calibri" panose="020F0502020204030204" pitchFamily="34" charset="0"/>
                <a:cs typeface="Arial" panose="020B0604020202020204" pitchFamily="34" charset="0"/>
              </a:rPr>
              <a:t>בהעדר הוראה מפורשת[1. </a:t>
            </a:r>
            <a:r>
              <a:rPr lang="he-IL" sz="2400" dirty="0" err="1">
                <a:effectLst/>
                <a:latin typeface="Calibri" panose="020F0502020204030204" pitchFamily="34" charset="0"/>
                <a:ea typeface="Calibri" panose="020F0502020204030204" pitchFamily="34" charset="0"/>
                <a:cs typeface="Arial" panose="020B0604020202020204" pitchFamily="34" charset="0"/>
              </a:rPr>
              <a:t>עע</a:t>
            </a:r>
            <a:r>
              <a:rPr lang="he-IL" sz="2400" dirty="0">
                <a:effectLst/>
                <a:latin typeface="Calibri" panose="020F0502020204030204" pitchFamily="34" charset="0"/>
                <a:ea typeface="Calibri" panose="020F0502020204030204" pitchFamily="34" charset="0"/>
                <a:cs typeface="Arial" panose="020B0604020202020204" pitchFamily="34" charset="0"/>
              </a:rPr>
              <a:t> (ארצי) 395/09 ‏ ‏ </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5"/>
              </a:rPr>
              <a:t>הדסה ביטון נ' בית דינה מעון הורים</a:t>
            </a:r>
            <a:r>
              <a:rPr lang="en-US" sz="2400" dirty="0">
                <a:effectLst/>
                <a:latin typeface="Calibri" panose="020F0502020204030204" pitchFamily="34" charset="0"/>
                <a:ea typeface="Calibri" panose="020F0502020204030204" pitchFamily="34" charset="0"/>
                <a:cs typeface="Arial" panose="020B0604020202020204" pitchFamily="34" charset="0"/>
              </a:rPr>
              <a:t>, 25.5.11; </a:t>
            </a:r>
            <a:r>
              <a:rPr lang="he-IL" sz="2400" dirty="0" err="1">
                <a:effectLst/>
                <a:latin typeface="Calibri" panose="020F0502020204030204" pitchFamily="34" charset="0"/>
                <a:ea typeface="Calibri" panose="020F0502020204030204" pitchFamily="34" charset="0"/>
                <a:cs typeface="Arial" panose="020B0604020202020204" pitchFamily="34" charset="0"/>
              </a:rPr>
              <a:t>עע</a:t>
            </a:r>
            <a:r>
              <a:rPr lang="he-IL" sz="2400" dirty="0">
                <a:effectLst/>
                <a:latin typeface="Calibri" panose="020F0502020204030204" pitchFamily="34" charset="0"/>
                <a:ea typeface="Calibri" panose="020F0502020204030204" pitchFamily="34" charset="0"/>
                <a:cs typeface="Arial" panose="020B0604020202020204" pitchFamily="34" charset="0"/>
              </a:rPr>
              <a:t> (ארצי) 28243-12-10</a:t>
            </a:r>
            <a:r>
              <a:rPr lang="en-US" sz="2400" dirty="0">
                <a:effectLst/>
                <a:latin typeface="Calibri" panose="020F0502020204030204" pitchFamily="34" charset="0"/>
                <a:ea typeface="Calibri" panose="020F0502020204030204" pitchFamily="34" charset="0"/>
                <a:cs typeface="Arial" panose="020B0604020202020204" pitchFamily="34" charset="0"/>
              </a:rPr>
              <a:t>  </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6"/>
              </a:rPr>
              <a:t>מיכאל הרץ נ' רשות השידור</a:t>
            </a:r>
            <a:r>
              <a:rPr lang="he-IL" u="sng" dirty="0">
                <a:solidFill>
                  <a:srgbClr val="0563C1"/>
                </a:solidFill>
                <a:latin typeface="Calibri" panose="020F0502020204030204" pitchFamily="34" charset="0"/>
                <a:ea typeface="Calibri" panose="020F0502020204030204" pitchFamily="34" charset="0"/>
                <a:cs typeface="Arial" panose="020B0604020202020204" pitchFamily="34" charset="0"/>
              </a:rPr>
              <a:t>.</a:t>
            </a:r>
            <a:r>
              <a:rPr lang="en-US" sz="2400" dirty="0">
                <a:effectLst/>
                <a:latin typeface="Calibri" panose="020F0502020204030204" pitchFamily="34" charset="0"/>
                <a:ea typeface="Calibri" panose="020F0502020204030204" pitchFamily="34" charset="0"/>
                <a:cs typeface="Arial" panose="020B0604020202020204" pitchFamily="34" charset="0"/>
              </a:rPr>
              <a:t> 12.9.11 </a:t>
            </a:r>
            <a:r>
              <a:rPr lang="he-IL" sz="2400" dirty="0">
                <a:effectLst/>
                <a:latin typeface="Calibri" panose="020F0502020204030204" pitchFamily="34" charset="0"/>
                <a:ea typeface="Calibri" panose="020F0502020204030204" pitchFamily="34" charset="0"/>
                <a:cs typeface="Arial" panose="020B0604020202020204" pitchFamily="34" charset="0"/>
              </a:rPr>
              <a:t>.</a:t>
            </a:r>
          </a:p>
          <a:p>
            <a:pPr marL="342900" marR="0" lvl="0" indent="-342900" algn="r" defTabSz="914400" rtl="1" eaLnBrk="1" fontAlgn="auto" latinLnBrk="0" hangingPunct="1">
              <a:lnSpc>
                <a:spcPct val="107000"/>
              </a:lnSpc>
              <a:spcBef>
                <a:spcPts val="1000"/>
              </a:spcBef>
              <a:spcAft>
                <a:spcPts val="800"/>
              </a:spcAft>
              <a:buClrTx/>
              <a:buSzTx/>
              <a:buFont typeface="Wingdings" panose="05000000000000000000" pitchFamily="2" charset="2"/>
              <a:buChar char="q"/>
              <a:tabLst/>
              <a:defRPr/>
            </a:pPr>
            <a:r>
              <a:rPr lang="he-IL" dirty="0">
                <a:latin typeface="Calibri" panose="020F0502020204030204" pitchFamily="34" charset="0"/>
                <a:ea typeface="Calibri" panose="020F0502020204030204" pitchFamily="34" charset="0"/>
                <a:cs typeface="Arial" panose="020B0604020202020204" pitchFamily="34" charset="0"/>
              </a:rPr>
              <a:t>אלא אם כן העובד הוציא דמי ביגוד מכיסו.</a:t>
            </a:r>
            <a:endParaRPr lang="he-IL" sz="2400" dirty="0">
              <a:effectLst/>
              <a:latin typeface="Calibri" panose="020F0502020204030204" pitchFamily="34" charset="0"/>
              <a:ea typeface="Calibri" panose="020F0502020204030204" pitchFamily="34" charset="0"/>
              <a:cs typeface="Arial" panose="020B0604020202020204" pitchFamily="34" charset="0"/>
            </a:endParaRPr>
          </a:p>
          <a:p>
            <a:pPr marR="0" lvl="0" algn="r" defTabSz="914400" rtl="1" eaLnBrk="1" fontAlgn="auto" latinLnBrk="0" hangingPunct="1">
              <a:lnSpc>
                <a:spcPct val="107000"/>
              </a:lnSpc>
              <a:spcBef>
                <a:spcPts val="1000"/>
              </a:spcBef>
              <a:spcAft>
                <a:spcPts val="800"/>
              </a:spcAft>
              <a:buClrTx/>
              <a:buSzTx/>
              <a:tabLst/>
              <a:defRPr/>
            </a:pP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endParaRPr lang="en-US" dirty="0"/>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7"/>
          <a:stretch>
            <a:fillRect/>
          </a:stretch>
        </p:blipFill>
        <p:spPr>
          <a:xfrm>
            <a:off x="69011" y="0"/>
            <a:ext cx="12192000" cy="1450848"/>
          </a:xfrm>
          <a:prstGeom prst="rect">
            <a:avLst/>
          </a:prstGeom>
        </p:spPr>
      </p:pic>
    </p:spTree>
    <p:extLst>
      <p:ext uri="{BB962C8B-B14F-4D97-AF65-F5344CB8AC3E}">
        <p14:creationId xmlns:p14="http://schemas.microsoft.com/office/powerpoint/2010/main" val="600165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algn="l" rtl="1">
              <a:lnSpc>
                <a:spcPct val="107000"/>
              </a:lnSpc>
              <a:spcAft>
                <a:spcPts val="800"/>
              </a:spcAft>
            </a:pPr>
            <a:r>
              <a:rPr lang="en-US" sz="3200" b="1" dirty="0">
                <a:solidFill>
                  <a:schemeClr val="tx2"/>
                </a:solidFill>
                <a:effectLst/>
                <a:latin typeface="Calibri" panose="020F0502020204030204" pitchFamily="34" charset="0"/>
                <a:ea typeface="Calibri" panose="020F0502020204030204" pitchFamily="34" charset="0"/>
                <a:cs typeface="Arial" panose="020B0604020202020204" pitchFamily="34" charset="0"/>
              </a:rPr>
              <a:t>:</a:t>
            </a:r>
            <a:endParaRPr lang="en-US" sz="32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p>
            <a:pPr marL="171450" indent="-171450" algn="r" rtl="1">
              <a:lnSpc>
                <a:spcPct val="107000"/>
              </a:lnSpc>
              <a:spcAft>
                <a:spcPts val="800"/>
              </a:spcAft>
              <a:buFont typeface="Wingdings" panose="05000000000000000000" pitchFamily="2" charset="2"/>
              <a:buChar char="q"/>
            </a:pPr>
            <a:r>
              <a:rPr lang="he-IL" b="1" dirty="0">
                <a:effectLst/>
                <a:latin typeface="Calibri" panose="020F0502020204030204" pitchFamily="34" charset="0"/>
                <a:ea typeface="Calibri" panose="020F0502020204030204" pitchFamily="34" charset="0"/>
                <a:cs typeface="Arial" panose="020B0604020202020204" pitchFamily="34" charset="0"/>
              </a:rPr>
              <a:t>ככלל, ארוחות במקום העבודה אינה זכות שניתנת לפדיון</a:t>
            </a:r>
            <a:r>
              <a:rPr lang="en-US" b="1" dirty="0">
                <a:effectLst/>
                <a:latin typeface="Calibri" panose="020F0502020204030204" pitchFamily="34" charset="0"/>
                <a:ea typeface="Calibri" panose="020F0502020204030204" pitchFamily="34" charset="0"/>
                <a:cs typeface="Arial" panose="020B0604020202020204" pitchFamily="34" charset="0"/>
              </a:rPr>
              <a:t>.</a:t>
            </a:r>
            <a:r>
              <a:rPr lang="he-IL" dirty="0">
                <a:effectLst/>
                <a:latin typeface="Calibri" panose="020F0502020204030204" pitchFamily="34" charset="0"/>
                <a:ea typeface="Calibri" panose="020F0502020204030204" pitchFamily="34" charset="0"/>
                <a:cs typeface="Arial" panose="020B0604020202020204" pitchFamily="34" charset="0"/>
              </a:rPr>
              <a:t> </a:t>
            </a:r>
            <a:r>
              <a:rPr lang="he-IL" sz="1200" dirty="0" err="1">
                <a:effectLst/>
                <a:latin typeface="Calibri" panose="020F0502020204030204" pitchFamily="34" charset="0"/>
                <a:ea typeface="Calibri" panose="020F0502020204030204" pitchFamily="34" charset="0"/>
                <a:cs typeface="Arial" panose="020B0604020202020204" pitchFamily="34" charset="0"/>
              </a:rPr>
              <a:t>דב"ע</a:t>
            </a:r>
            <a:r>
              <a:rPr lang="he-IL" sz="1200" dirty="0">
                <a:effectLst/>
                <a:latin typeface="Calibri" panose="020F0502020204030204" pitchFamily="34" charset="0"/>
                <a:ea typeface="Calibri" panose="020F0502020204030204" pitchFamily="34" charset="0"/>
                <a:cs typeface="Arial" panose="020B0604020202020204" pitchFamily="34" charset="0"/>
              </a:rPr>
              <a:t> </a:t>
            </a:r>
            <a:r>
              <a:rPr lang="he-IL" sz="1200" dirty="0" err="1">
                <a:effectLst/>
                <a:latin typeface="Calibri" panose="020F0502020204030204" pitchFamily="34" charset="0"/>
                <a:ea typeface="Calibri" panose="020F0502020204030204" pitchFamily="34" charset="0"/>
                <a:cs typeface="Arial" panose="020B0604020202020204" pitchFamily="34" charset="0"/>
              </a:rPr>
              <a:t>לז</a:t>
            </a:r>
            <a:r>
              <a:rPr lang="he-IL" sz="1200" dirty="0">
                <a:effectLst/>
                <a:latin typeface="Calibri" panose="020F0502020204030204" pitchFamily="34" charset="0"/>
                <a:ea typeface="Calibri" panose="020F0502020204030204" pitchFamily="34" charset="0"/>
                <a:cs typeface="Arial" panose="020B0604020202020204" pitchFamily="34" charset="0"/>
              </a:rPr>
              <a:t>/ 131</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3 </a:t>
            </a:r>
            <a:r>
              <a:rPr lang="he-IL" sz="12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פאולינה</a:t>
            </a:r>
            <a:r>
              <a:rPr lang="he-IL"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 קלר - האוניברסיטה העברית</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he-IL" sz="1200" dirty="0" err="1">
                <a:effectLst/>
                <a:latin typeface="Calibri" panose="020F0502020204030204" pitchFamily="34" charset="0"/>
                <a:ea typeface="Calibri" panose="020F0502020204030204" pitchFamily="34" charset="0"/>
                <a:cs typeface="Arial" panose="020B0604020202020204" pitchFamily="34" charset="0"/>
              </a:rPr>
              <a:t>פד"ע</a:t>
            </a:r>
            <a:r>
              <a:rPr lang="he-IL" sz="1200" dirty="0">
                <a:effectLst/>
                <a:latin typeface="Calibri" panose="020F0502020204030204" pitchFamily="34" charset="0"/>
                <a:ea typeface="Calibri" panose="020F0502020204030204" pitchFamily="34" charset="0"/>
                <a:cs typeface="Arial" panose="020B0604020202020204" pitchFamily="34" charset="0"/>
              </a:rPr>
              <a:t> ט, 305, 312; </a:t>
            </a:r>
            <a:r>
              <a:rPr lang="he-IL" sz="1200" dirty="0" err="1">
                <a:effectLst/>
                <a:latin typeface="Calibri" panose="020F0502020204030204" pitchFamily="34" charset="0"/>
                <a:ea typeface="Calibri" panose="020F0502020204030204" pitchFamily="34" charset="0"/>
                <a:cs typeface="Arial" panose="020B0604020202020204" pitchFamily="34" charset="0"/>
              </a:rPr>
              <a:t>דב"ע</a:t>
            </a:r>
            <a:r>
              <a:rPr lang="he-IL" sz="1200" dirty="0">
                <a:effectLst/>
                <a:latin typeface="Calibri" panose="020F0502020204030204" pitchFamily="34" charset="0"/>
                <a:ea typeface="Calibri" panose="020F0502020204030204" pitchFamily="34" charset="0"/>
                <a:cs typeface="Arial" panose="020B0604020202020204" pitchFamily="34" charset="0"/>
              </a:rPr>
              <a:t> </a:t>
            </a:r>
            <a:r>
              <a:rPr lang="he-IL" sz="1200" dirty="0" err="1">
                <a:effectLst/>
                <a:latin typeface="Calibri" panose="020F0502020204030204" pitchFamily="34" charset="0"/>
                <a:ea typeface="Calibri" panose="020F0502020204030204" pitchFamily="34" charset="0"/>
                <a:cs typeface="Arial" panose="020B0604020202020204" pitchFamily="34" charset="0"/>
              </a:rPr>
              <a:t>נג</a:t>
            </a:r>
            <a:r>
              <a:rPr lang="he-IL" sz="1200" dirty="0">
                <a:effectLst/>
                <a:latin typeface="Calibri" panose="020F0502020204030204" pitchFamily="34" charset="0"/>
                <a:ea typeface="Calibri" panose="020F0502020204030204" pitchFamily="34" charset="0"/>
                <a:cs typeface="Arial" panose="020B0604020202020204" pitchFamily="34" charset="0"/>
              </a:rPr>
              <a:t>/223</a:t>
            </a:r>
            <a:r>
              <a:rPr lang="en-US" sz="1200" dirty="0">
                <a:effectLst/>
                <a:latin typeface="Calibri" panose="020F0502020204030204" pitchFamily="34" charset="0"/>
                <a:ea typeface="Calibri" panose="020F0502020204030204" pitchFamily="34" charset="0"/>
                <a:cs typeface="Arial" panose="020B0604020202020204" pitchFamily="34" charset="0"/>
              </a:rPr>
              <a:t> - </a:t>
            </a:r>
            <a:r>
              <a:rPr lang="en-US"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3 </a:t>
            </a:r>
            <a:r>
              <a:rPr lang="he-IL"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פלסטין פוסט בע"מ - ג'ואנה יחיאל</a:t>
            </a:r>
            <a:r>
              <a:rPr lang="en-US"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 </a:t>
            </a:r>
            <a:r>
              <a:rPr lang="he-IL" sz="1200" dirty="0" err="1">
                <a:effectLst/>
                <a:latin typeface="Calibri" panose="020F0502020204030204" pitchFamily="34" charset="0"/>
                <a:ea typeface="Calibri" panose="020F0502020204030204" pitchFamily="34" charset="0"/>
                <a:cs typeface="Arial" panose="020B0604020202020204" pitchFamily="34" charset="0"/>
              </a:rPr>
              <a:t>פד"ע</a:t>
            </a:r>
            <a:r>
              <a:rPr lang="he-IL" sz="1200" dirty="0">
                <a:effectLst/>
                <a:latin typeface="Calibri" panose="020F0502020204030204" pitchFamily="34" charset="0"/>
                <a:ea typeface="Calibri" panose="020F0502020204030204" pitchFamily="34" charset="0"/>
                <a:cs typeface="Arial" panose="020B0604020202020204" pitchFamily="34" charset="0"/>
              </a:rPr>
              <a:t> </a:t>
            </a:r>
            <a:r>
              <a:rPr lang="he-IL" sz="1200" dirty="0" err="1">
                <a:effectLst/>
                <a:latin typeface="Calibri" panose="020F0502020204030204" pitchFamily="34" charset="0"/>
                <a:ea typeface="Calibri" panose="020F0502020204030204" pitchFamily="34" charset="0"/>
                <a:cs typeface="Arial" panose="020B0604020202020204" pitchFamily="34" charset="0"/>
              </a:rPr>
              <a:t>כז</a:t>
            </a:r>
            <a:r>
              <a:rPr lang="he-IL" sz="1200" dirty="0">
                <a:effectLst/>
                <a:latin typeface="Calibri" panose="020F0502020204030204" pitchFamily="34" charset="0"/>
                <a:ea typeface="Calibri" panose="020F0502020204030204" pitchFamily="34" charset="0"/>
                <a:cs typeface="Arial" panose="020B0604020202020204" pitchFamily="34" charset="0"/>
              </a:rPr>
              <a:t>, 436 ; </a:t>
            </a:r>
            <a:r>
              <a:rPr lang="he-IL" sz="1200" dirty="0" err="1">
                <a:effectLst/>
                <a:latin typeface="Calibri" panose="020F0502020204030204" pitchFamily="34" charset="0"/>
                <a:ea typeface="Calibri" panose="020F0502020204030204" pitchFamily="34" charset="0"/>
                <a:cs typeface="Arial" panose="020B0604020202020204" pitchFamily="34" charset="0"/>
              </a:rPr>
              <a:t>עע</a:t>
            </a:r>
            <a:r>
              <a:rPr lang="he-IL" sz="1200" dirty="0">
                <a:effectLst/>
                <a:latin typeface="Calibri" panose="020F0502020204030204" pitchFamily="34" charset="0"/>
                <a:ea typeface="Calibri" panose="020F0502020204030204" pitchFamily="34" charset="0"/>
                <a:cs typeface="Arial" panose="020B0604020202020204" pitchFamily="34" charset="0"/>
              </a:rPr>
              <a:t> (ארצי) 300254/98</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he-IL"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שלמה </a:t>
            </a:r>
            <a:r>
              <a:rPr lang="he-IL" sz="12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אודיז</a:t>
            </a:r>
            <a:r>
              <a:rPr lang="he-IL"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 נ' בנימין מורנו</a:t>
            </a:r>
            <a:r>
              <a:rPr lang="en-US" sz="1200" dirty="0">
                <a:effectLst/>
                <a:latin typeface="Calibri" panose="020F0502020204030204" pitchFamily="34" charset="0"/>
                <a:ea typeface="Calibri" panose="020F0502020204030204" pitchFamily="34" charset="0"/>
                <a:cs typeface="Arial" panose="020B0604020202020204" pitchFamily="34" charset="0"/>
              </a:rPr>
              <a:t>, 5.5.2003].</a:t>
            </a:r>
          </a:p>
          <a:p>
            <a:pPr marL="342900" indent="-342900" algn="r" rtl="1">
              <a:lnSpc>
                <a:spcPct val="107000"/>
              </a:lnSpc>
              <a:spcAft>
                <a:spcPts val="800"/>
              </a:spcAft>
              <a:buFont typeface="Wingdings" panose="05000000000000000000" pitchFamily="2" charset="2"/>
              <a:buChar char="q"/>
            </a:pPr>
            <a:r>
              <a:rPr kumimoji="0" lang="he-IL"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לעומת זאת,  </a:t>
            </a:r>
            <a:r>
              <a:rPr lang="he-IL" b="1" dirty="0">
                <a:effectLst/>
                <a:latin typeface="Calibri" panose="020F0502020204030204" pitchFamily="34" charset="0"/>
                <a:ea typeface="Calibri" panose="020F0502020204030204" pitchFamily="34" charset="0"/>
                <a:cs typeface="Arial" panose="020B0604020202020204" pitchFamily="34" charset="0"/>
              </a:rPr>
              <a:t>כאשר מדובר בדמי כלכלה המשתלמים מכוח הסכם קיבוצי והמהווים החזר הוצאות שהוצאו ע"י העובד בפועל (זה כמו נסיעות) אין המדובר בזכות נלווית אשר איננה ניתנת לפדיון לאחר סיום יחסי העבודה בין הצדדים</a:t>
            </a:r>
            <a:r>
              <a:rPr lang="en-US" dirty="0">
                <a:effectLst/>
                <a:latin typeface="Calibri" panose="020F0502020204030204" pitchFamily="34" charset="0"/>
                <a:ea typeface="Calibri" panose="020F0502020204030204" pitchFamily="34" charset="0"/>
                <a:cs typeface="Arial" panose="020B0604020202020204" pitchFamily="34" charset="0"/>
              </a:rPr>
              <a:t> ) </a:t>
            </a:r>
            <a:r>
              <a:rPr lang="he-IL" dirty="0" err="1">
                <a:effectLst/>
                <a:latin typeface="Calibri" panose="020F0502020204030204" pitchFamily="34" charset="0"/>
                <a:ea typeface="Calibri" panose="020F0502020204030204" pitchFamily="34" charset="0"/>
                <a:cs typeface="Arial" panose="020B0604020202020204" pitchFamily="34" charset="0"/>
              </a:rPr>
              <a:t>עע</a:t>
            </a:r>
            <a:r>
              <a:rPr lang="he-IL" dirty="0">
                <a:effectLst/>
                <a:latin typeface="Calibri" panose="020F0502020204030204" pitchFamily="34" charset="0"/>
                <a:ea typeface="Calibri" panose="020F0502020204030204" pitchFamily="34" charset="0"/>
                <a:cs typeface="Arial" panose="020B0604020202020204" pitchFamily="34" charset="0"/>
              </a:rPr>
              <a:t> (ארצי) 167-08‏ ‏ </a:t>
            </a:r>
            <a:r>
              <a:rPr lang="he-IL"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5"/>
              </a:rPr>
              <a:t>עוז </a:t>
            </a:r>
            <a:r>
              <a:rPr lang="he-IL"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5"/>
              </a:rPr>
              <a:t>פאוור</a:t>
            </a:r>
            <a:r>
              <a:rPr lang="he-IL"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5"/>
              </a:rPr>
              <a:t> בע"מ נ' </a:t>
            </a:r>
            <a:r>
              <a:rPr lang="he-IL"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5"/>
              </a:rPr>
              <a:t>גורגסקו</a:t>
            </a:r>
            <a:r>
              <a:rPr lang="he-IL"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5"/>
              </a:rPr>
              <a:t> </a:t>
            </a:r>
            <a:r>
              <a:rPr lang="he-IL"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5"/>
              </a:rPr>
              <a:t>מיחאי</a:t>
            </a:r>
            <a:r>
              <a:rPr lang="he-IL"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5"/>
              </a:rPr>
              <a:t> </a:t>
            </a:r>
            <a:r>
              <a:rPr lang="he-IL"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5"/>
              </a:rPr>
              <a:t>אמיליאן</a:t>
            </a:r>
            <a:r>
              <a:rPr lang="en-US" u="sng" dirty="0">
                <a:solidFill>
                  <a:srgbClr val="0563C1"/>
                </a:solidFill>
                <a:effectLst/>
                <a:latin typeface="Calibri" panose="020F0502020204030204" pitchFamily="34" charset="0"/>
                <a:ea typeface="Calibri" panose="020F0502020204030204" pitchFamily="34" charset="0"/>
                <a:cs typeface="Arial" panose="020B0604020202020204" pitchFamily="34" charset="0"/>
              </a:rPr>
              <a:t>[</a:t>
            </a:r>
            <a:r>
              <a:rPr lang="en-US" dirty="0">
                <a:effectLst/>
                <a:latin typeface="Calibri" panose="020F0502020204030204" pitchFamily="34" charset="0"/>
                <a:ea typeface="Calibri" panose="020F0502020204030204" pitchFamily="34" charset="0"/>
                <a:cs typeface="Arial" panose="020B0604020202020204" pitchFamily="34" charset="0"/>
              </a:rPr>
              <a:t>4.1.2011</a:t>
            </a:r>
            <a:endParaRPr lang="he-IL"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b="1" dirty="0">
                <a:latin typeface="Calibri" panose="020F0502020204030204" pitchFamily="34" charset="0"/>
                <a:ea typeface="Calibri" panose="020F0502020204030204" pitchFamily="34" charset="0"/>
                <a:cs typeface="Arial" panose="020B0604020202020204" pitchFamily="34" charset="0"/>
              </a:rPr>
              <a:t>ימי מחלה </a:t>
            </a:r>
            <a:r>
              <a:rPr lang="he-IL" dirty="0">
                <a:latin typeface="Calibri" panose="020F0502020204030204" pitchFamily="34" charset="0"/>
                <a:ea typeface="Calibri" panose="020F0502020204030204" pitchFamily="34" charset="0"/>
                <a:cs typeface="Arial" panose="020B0604020202020204" pitchFamily="34" charset="0"/>
              </a:rPr>
              <a:t>–זכות שלא ניתנת לפדיון, אלא נקבע אחרת בהסכם החל על העובד.</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endParaRPr lang="en-US" dirty="0"/>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6"/>
          <a:stretch>
            <a:fillRect/>
          </a:stretch>
        </p:blipFill>
        <p:spPr>
          <a:xfrm>
            <a:off x="69011" y="0"/>
            <a:ext cx="12192000" cy="1450848"/>
          </a:xfrm>
          <a:prstGeom prst="rect">
            <a:avLst/>
          </a:prstGeom>
        </p:spPr>
      </p:pic>
    </p:spTree>
    <p:extLst>
      <p:ext uri="{BB962C8B-B14F-4D97-AF65-F5344CB8AC3E}">
        <p14:creationId xmlns:p14="http://schemas.microsoft.com/office/powerpoint/2010/main" val="3625972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algn="l" rtl="1">
              <a:lnSpc>
                <a:spcPct val="107000"/>
              </a:lnSpc>
              <a:spcAft>
                <a:spcPts val="800"/>
              </a:spcAft>
            </a:pPr>
            <a:r>
              <a:rPr lang="en-US" sz="3200" b="1" dirty="0">
                <a:solidFill>
                  <a:schemeClr val="tx2"/>
                </a:solidFill>
                <a:effectLst/>
                <a:latin typeface="Calibri" panose="020F0502020204030204" pitchFamily="34" charset="0"/>
                <a:ea typeface="Calibri" panose="020F0502020204030204" pitchFamily="34" charset="0"/>
                <a:cs typeface="Arial" panose="020B0604020202020204" pitchFamily="34" charset="0"/>
              </a:rPr>
              <a:t>:</a:t>
            </a:r>
            <a:endParaRPr lang="en-US" sz="32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p>
            <a:pPr marL="171450" indent="-171450" algn="r" rtl="1">
              <a:lnSpc>
                <a:spcPct val="107000"/>
              </a:lnSpc>
              <a:spcAft>
                <a:spcPts val="800"/>
              </a:spcAft>
              <a:buFont typeface="Wingdings" panose="05000000000000000000" pitchFamily="2" charset="2"/>
              <a:buChar char="q"/>
            </a:pPr>
            <a:r>
              <a:rPr lang="he-IL" b="1" dirty="0">
                <a:effectLst/>
                <a:latin typeface="Calibri" panose="020F0502020204030204" pitchFamily="34" charset="0"/>
                <a:ea typeface="Calibri" panose="020F0502020204030204" pitchFamily="34" charset="0"/>
                <a:cs typeface="Arial" panose="020B0604020202020204" pitchFamily="34" charset="0"/>
              </a:rPr>
              <a:t>ככלל, ארוחות במקום העבודה אינה זכות שניתנת לפדיון</a:t>
            </a:r>
            <a:r>
              <a:rPr lang="en-US" b="1" dirty="0">
                <a:effectLst/>
                <a:latin typeface="Calibri" panose="020F0502020204030204" pitchFamily="34" charset="0"/>
                <a:ea typeface="Calibri" panose="020F0502020204030204" pitchFamily="34" charset="0"/>
                <a:cs typeface="Arial" panose="020B0604020202020204" pitchFamily="34" charset="0"/>
              </a:rPr>
              <a:t>.</a:t>
            </a:r>
            <a:r>
              <a:rPr lang="he-IL" dirty="0">
                <a:effectLst/>
                <a:latin typeface="Calibri" panose="020F0502020204030204" pitchFamily="34" charset="0"/>
                <a:ea typeface="Calibri" panose="020F0502020204030204" pitchFamily="34" charset="0"/>
                <a:cs typeface="Arial" panose="020B0604020202020204" pitchFamily="34" charset="0"/>
              </a:rPr>
              <a:t> </a:t>
            </a:r>
            <a:r>
              <a:rPr lang="he-IL" sz="1200" dirty="0" err="1">
                <a:effectLst/>
                <a:latin typeface="Calibri" panose="020F0502020204030204" pitchFamily="34" charset="0"/>
                <a:ea typeface="Calibri" panose="020F0502020204030204" pitchFamily="34" charset="0"/>
                <a:cs typeface="Arial" panose="020B0604020202020204" pitchFamily="34" charset="0"/>
              </a:rPr>
              <a:t>דב"ע</a:t>
            </a:r>
            <a:r>
              <a:rPr lang="he-IL" sz="1200" dirty="0">
                <a:effectLst/>
                <a:latin typeface="Calibri" panose="020F0502020204030204" pitchFamily="34" charset="0"/>
                <a:ea typeface="Calibri" panose="020F0502020204030204" pitchFamily="34" charset="0"/>
                <a:cs typeface="Arial" panose="020B0604020202020204" pitchFamily="34" charset="0"/>
              </a:rPr>
              <a:t> </a:t>
            </a:r>
            <a:r>
              <a:rPr lang="he-IL" sz="1200" dirty="0" err="1">
                <a:effectLst/>
                <a:latin typeface="Calibri" panose="020F0502020204030204" pitchFamily="34" charset="0"/>
                <a:ea typeface="Calibri" panose="020F0502020204030204" pitchFamily="34" charset="0"/>
                <a:cs typeface="Arial" panose="020B0604020202020204" pitchFamily="34" charset="0"/>
              </a:rPr>
              <a:t>לז</a:t>
            </a:r>
            <a:r>
              <a:rPr lang="he-IL" sz="1200" dirty="0">
                <a:effectLst/>
                <a:latin typeface="Calibri" panose="020F0502020204030204" pitchFamily="34" charset="0"/>
                <a:ea typeface="Calibri" panose="020F0502020204030204" pitchFamily="34" charset="0"/>
                <a:cs typeface="Arial" panose="020B0604020202020204" pitchFamily="34" charset="0"/>
              </a:rPr>
              <a:t>/ 131</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3 </a:t>
            </a:r>
            <a:r>
              <a:rPr lang="he-IL" sz="12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פאולינה</a:t>
            </a:r>
            <a:r>
              <a:rPr lang="he-IL"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 קלר - האוניברסיטה העברית</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he-IL" sz="1200" dirty="0" err="1">
                <a:effectLst/>
                <a:latin typeface="Calibri" panose="020F0502020204030204" pitchFamily="34" charset="0"/>
                <a:ea typeface="Calibri" panose="020F0502020204030204" pitchFamily="34" charset="0"/>
                <a:cs typeface="Arial" panose="020B0604020202020204" pitchFamily="34" charset="0"/>
              </a:rPr>
              <a:t>פד"ע</a:t>
            </a:r>
            <a:r>
              <a:rPr lang="he-IL" sz="1200" dirty="0">
                <a:effectLst/>
                <a:latin typeface="Calibri" panose="020F0502020204030204" pitchFamily="34" charset="0"/>
                <a:ea typeface="Calibri" panose="020F0502020204030204" pitchFamily="34" charset="0"/>
                <a:cs typeface="Arial" panose="020B0604020202020204" pitchFamily="34" charset="0"/>
              </a:rPr>
              <a:t> ט, 305, 312; </a:t>
            </a:r>
            <a:r>
              <a:rPr lang="he-IL" sz="1200" dirty="0" err="1">
                <a:effectLst/>
                <a:latin typeface="Calibri" panose="020F0502020204030204" pitchFamily="34" charset="0"/>
                <a:ea typeface="Calibri" panose="020F0502020204030204" pitchFamily="34" charset="0"/>
                <a:cs typeface="Arial" panose="020B0604020202020204" pitchFamily="34" charset="0"/>
              </a:rPr>
              <a:t>דב"ע</a:t>
            </a:r>
            <a:r>
              <a:rPr lang="he-IL" sz="1200" dirty="0">
                <a:effectLst/>
                <a:latin typeface="Calibri" panose="020F0502020204030204" pitchFamily="34" charset="0"/>
                <a:ea typeface="Calibri" panose="020F0502020204030204" pitchFamily="34" charset="0"/>
                <a:cs typeface="Arial" panose="020B0604020202020204" pitchFamily="34" charset="0"/>
              </a:rPr>
              <a:t> </a:t>
            </a:r>
            <a:r>
              <a:rPr lang="he-IL" sz="1200" dirty="0" err="1">
                <a:effectLst/>
                <a:latin typeface="Calibri" panose="020F0502020204030204" pitchFamily="34" charset="0"/>
                <a:ea typeface="Calibri" panose="020F0502020204030204" pitchFamily="34" charset="0"/>
                <a:cs typeface="Arial" panose="020B0604020202020204" pitchFamily="34" charset="0"/>
              </a:rPr>
              <a:t>נג</a:t>
            </a:r>
            <a:r>
              <a:rPr lang="he-IL" sz="1200" dirty="0">
                <a:effectLst/>
                <a:latin typeface="Calibri" panose="020F0502020204030204" pitchFamily="34" charset="0"/>
                <a:ea typeface="Calibri" panose="020F0502020204030204" pitchFamily="34" charset="0"/>
                <a:cs typeface="Arial" panose="020B0604020202020204" pitchFamily="34" charset="0"/>
              </a:rPr>
              <a:t>/223</a:t>
            </a:r>
            <a:r>
              <a:rPr lang="en-US" sz="1200" dirty="0">
                <a:effectLst/>
                <a:latin typeface="Calibri" panose="020F0502020204030204" pitchFamily="34" charset="0"/>
                <a:ea typeface="Calibri" panose="020F0502020204030204" pitchFamily="34" charset="0"/>
                <a:cs typeface="Arial" panose="020B0604020202020204" pitchFamily="34" charset="0"/>
              </a:rPr>
              <a:t> - </a:t>
            </a:r>
            <a:r>
              <a:rPr lang="en-US"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3 </a:t>
            </a:r>
            <a:r>
              <a:rPr lang="he-IL"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פלסטין פוסט בע"מ - ג'ואנה יחיאל</a:t>
            </a:r>
            <a:r>
              <a:rPr lang="en-US"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 </a:t>
            </a:r>
            <a:r>
              <a:rPr lang="he-IL" sz="1200" dirty="0" err="1">
                <a:effectLst/>
                <a:latin typeface="Calibri" panose="020F0502020204030204" pitchFamily="34" charset="0"/>
                <a:ea typeface="Calibri" panose="020F0502020204030204" pitchFamily="34" charset="0"/>
                <a:cs typeface="Arial" panose="020B0604020202020204" pitchFamily="34" charset="0"/>
              </a:rPr>
              <a:t>פד"ע</a:t>
            </a:r>
            <a:r>
              <a:rPr lang="he-IL" sz="1200" dirty="0">
                <a:effectLst/>
                <a:latin typeface="Calibri" panose="020F0502020204030204" pitchFamily="34" charset="0"/>
                <a:ea typeface="Calibri" panose="020F0502020204030204" pitchFamily="34" charset="0"/>
                <a:cs typeface="Arial" panose="020B0604020202020204" pitchFamily="34" charset="0"/>
              </a:rPr>
              <a:t> </a:t>
            </a:r>
            <a:r>
              <a:rPr lang="he-IL" sz="1200" dirty="0" err="1">
                <a:effectLst/>
                <a:latin typeface="Calibri" panose="020F0502020204030204" pitchFamily="34" charset="0"/>
                <a:ea typeface="Calibri" panose="020F0502020204030204" pitchFamily="34" charset="0"/>
                <a:cs typeface="Arial" panose="020B0604020202020204" pitchFamily="34" charset="0"/>
              </a:rPr>
              <a:t>כז</a:t>
            </a:r>
            <a:r>
              <a:rPr lang="he-IL" sz="1200" dirty="0">
                <a:effectLst/>
                <a:latin typeface="Calibri" panose="020F0502020204030204" pitchFamily="34" charset="0"/>
                <a:ea typeface="Calibri" panose="020F0502020204030204" pitchFamily="34" charset="0"/>
                <a:cs typeface="Arial" panose="020B0604020202020204" pitchFamily="34" charset="0"/>
              </a:rPr>
              <a:t>, 436 ; </a:t>
            </a:r>
            <a:r>
              <a:rPr lang="he-IL" sz="1200" dirty="0" err="1">
                <a:effectLst/>
                <a:latin typeface="Calibri" panose="020F0502020204030204" pitchFamily="34" charset="0"/>
                <a:ea typeface="Calibri" panose="020F0502020204030204" pitchFamily="34" charset="0"/>
                <a:cs typeface="Arial" panose="020B0604020202020204" pitchFamily="34" charset="0"/>
              </a:rPr>
              <a:t>עע</a:t>
            </a:r>
            <a:r>
              <a:rPr lang="he-IL" sz="1200" dirty="0">
                <a:effectLst/>
                <a:latin typeface="Calibri" panose="020F0502020204030204" pitchFamily="34" charset="0"/>
                <a:ea typeface="Calibri" panose="020F0502020204030204" pitchFamily="34" charset="0"/>
                <a:cs typeface="Arial" panose="020B0604020202020204" pitchFamily="34" charset="0"/>
              </a:rPr>
              <a:t> (ארצי) 300254/98</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he-IL"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שלמה </a:t>
            </a:r>
            <a:r>
              <a:rPr lang="he-IL" sz="12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אודיז</a:t>
            </a:r>
            <a:r>
              <a:rPr lang="he-IL"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 נ' בנימין מורנו</a:t>
            </a:r>
            <a:r>
              <a:rPr lang="en-US" sz="1200" dirty="0">
                <a:effectLst/>
                <a:latin typeface="Calibri" panose="020F0502020204030204" pitchFamily="34" charset="0"/>
                <a:ea typeface="Calibri" panose="020F0502020204030204" pitchFamily="34" charset="0"/>
                <a:cs typeface="Arial" panose="020B0604020202020204" pitchFamily="34" charset="0"/>
              </a:rPr>
              <a:t>, 5.5.2003].</a:t>
            </a:r>
          </a:p>
          <a:p>
            <a:pPr marL="342900" indent="-342900" algn="r" rtl="1">
              <a:lnSpc>
                <a:spcPct val="107000"/>
              </a:lnSpc>
              <a:spcAft>
                <a:spcPts val="800"/>
              </a:spcAft>
              <a:buFont typeface="Wingdings" panose="05000000000000000000" pitchFamily="2" charset="2"/>
              <a:buChar char="q"/>
            </a:pPr>
            <a:r>
              <a:rPr kumimoji="0" lang="he-IL"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לעומת זאת,  </a:t>
            </a:r>
            <a:r>
              <a:rPr lang="he-IL" b="1" dirty="0">
                <a:effectLst/>
                <a:latin typeface="Calibri" panose="020F0502020204030204" pitchFamily="34" charset="0"/>
                <a:ea typeface="Calibri" panose="020F0502020204030204" pitchFamily="34" charset="0"/>
                <a:cs typeface="Arial" panose="020B0604020202020204" pitchFamily="34" charset="0"/>
              </a:rPr>
              <a:t>כאשר מדובר בדמי כלכלה המשתלמים מכוח הסכם קיבוצי והמהווים החזר הוצאות שהוצאו ע"י העובד בפועל (זה כמו נסיעות) אין המדובר בזכות נלווית אשר איננה ניתנת לפדיון לאחר סיום יחסי העבודה בין הצדדים</a:t>
            </a:r>
            <a:r>
              <a:rPr lang="en-US" dirty="0">
                <a:effectLst/>
                <a:latin typeface="Calibri" panose="020F0502020204030204" pitchFamily="34" charset="0"/>
                <a:ea typeface="Calibri" panose="020F0502020204030204" pitchFamily="34" charset="0"/>
                <a:cs typeface="Arial" panose="020B0604020202020204" pitchFamily="34" charset="0"/>
              </a:rPr>
              <a:t> ) </a:t>
            </a:r>
            <a:r>
              <a:rPr lang="he-IL" dirty="0" err="1">
                <a:effectLst/>
                <a:latin typeface="Calibri" panose="020F0502020204030204" pitchFamily="34" charset="0"/>
                <a:ea typeface="Calibri" panose="020F0502020204030204" pitchFamily="34" charset="0"/>
                <a:cs typeface="Arial" panose="020B0604020202020204" pitchFamily="34" charset="0"/>
              </a:rPr>
              <a:t>עע</a:t>
            </a:r>
            <a:r>
              <a:rPr lang="he-IL" dirty="0">
                <a:effectLst/>
                <a:latin typeface="Calibri" panose="020F0502020204030204" pitchFamily="34" charset="0"/>
                <a:ea typeface="Calibri" panose="020F0502020204030204" pitchFamily="34" charset="0"/>
                <a:cs typeface="Arial" panose="020B0604020202020204" pitchFamily="34" charset="0"/>
              </a:rPr>
              <a:t> (ארצי) 167-08‏ ‏ </a:t>
            </a:r>
            <a:r>
              <a:rPr lang="he-IL"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5"/>
              </a:rPr>
              <a:t>עוז </a:t>
            </a:r>
            <a:r>
              <a:rPr lang="he-IL"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5"/>
              </a:rPr>
              <a:t>פאוור</a:t>
            </a:r>
            <a:r>
              <a:rPr lang="he-IL"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5"/>
              </a:rPr>
              <a:t> בע"מ נ' </a:t>
            </a:r>
            <a:r>
              <a:rPr lang="he-IL"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5"/>
              </a:rPr>
              <a:t>גורגסקו</a:t>
            </a:r>
            <a:r>
              <a:rPr lang="he-IL"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5"/>
              </a:rPr>
              <a:t> </a:t>
            </a:r>
            <a:r>
              <a:rPr lang="he-IL"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5"/>
              </a:rPr>
              <a:t>מיחאי</a:t>
            </a:r>
            <a:r>
              <a:rPr lang="he-IL"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5"/>
              </a:rPr>
              <a:t> </a:t>
            </a:r>
            <a:r>
              <a:rPr lang="he-IL"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5"/>
              </a:rPr>
              <a:t>אמיליאן</a:t>
            </a:r>
            <a:r>
              <a:rPr lang="en-US" u="sng" dirty="0">
                <a:solidFill>
                  <a:srgbClr val="0563C1"/>
                </a:solidFill>
                <a:effectLst/>
                <a:latin typeface="Calibri" panose="020F0502020204030204" pitchFamily="34" charset="0"/>
                <a:ea typeface="Calibri" panose="020F0502020204030204" pitchFamily="34" charset="0"/>
                <a:cs typeface="Arial" panose="020B0604020202020204" pitchFamily="34" charset="0"/>
              </a:rPr>
              <a:t>[</a:t>
            </a:r>
            <a:r>
              <a:rPr lang="en-US" dirty="0">
                <a:effectLst/>
                <a:latin typeface="Calibri" panose="020F0502020204030204" pitchFamily="34" charset="0"/>
                <a:ea typeface="Calibri" panose="020F0502020204030204" pitchFamily="34" charset="0"/>
                <a:cs typeface="Arial" panose="020B0604020202020204" pitchFamily="34" charset="0"/>
              </a:rPr>
              <a:t>4.1.2011</a:t>
            </a: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endParaRPr lang="en-US" dirty="0"/>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6"/>
          <a:stretch>
            <a:fillRect/>
          </a:stretch>
        </p:blipFill>
        <p:spPr>
          <a:xfrm>
            <a:off x="69011" y="0"/>
            <a:ext cx="12192000" cy="1450848"/>
          </a:xfrm>
          <a:prstGeom prst="rect">
            <a:avLst/>
          </a:prstGeom>
        </p:spPr>
      </p:pic>
    </p:spTree>
    <p:extLst>
      <p:ext uri="{BB962C8B-B14F-4D97-AF65-F5344CB8AC3E}">
        <p14:creationId xmlns:p14="http://schemas.microsoft.com/office/powerpoint/2010/main" val="33206427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algn="l" rtl="1">
              <a:lnSpc>
                <a:spcPct val="107000"/>
              </a:lnSpc>
              <a:spcAft>
                <a:spcPts val="800"/>
              </a:spcAft>
            </a:pPr>
            <a:endParaRPr lang="en-US" sz="32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p>
            <a:pPr marL="171450" indent="-171450" algn="r" rtl="1">
              <a:lnSpc>
                <a:spcPct val="107000"/>
              </a:lnSpc>
              <a:spcAft>
                <a:spcPts val="800"/>
              </a:spcAft>
              <a:buFont typeface="Wingdings" panose="05000000000000000000" pitchFamily="2" charset="2"/>
              <a:buChar char="q"/>
            </a:pPr>
            <a:r>
              <a:rPr lang="he-IL" b="1" dirty="0">
                <a:effectLst/>
                <a:latin typeface="Calibri" panose="020F0502020204030204" pitchFamily="34" charset="0"/>
                <a:ea typeface="Calibri" panose="020F0502020204030204" pitchFamily="34" charset="0"/>
                <a:cs typeface="Arial" panose="020B0604020202020204" pitchFamily="34" charset="0"/>
              </a:rPr>
              <a:t>דמי הבראה הינה זכות הניתנת לפדיון</a:t>
            </a:r>
            <a:r>
              <a:rPr lang="he-IL" dirty="0">
                <a:effectLst/>
                <a:latin typeface="Calibri" panose="020F0502020204030204" pitchFamily="34" charset="0"/>
                <a:ea typeface="Calibri" panose="020F0502020204030204" pitchFamily="34" charset="0"/>
                <a:cs typeface="Arial" panose="020B0604020202020204" pitchFamily="34" charset="0"/>
              </a:rPr>
              <a:t> </a:t>
            </a:r>
            <a:r>
              <a:rPr lang="he-IL" b="1" dirty="0">
                <a:effectLst/>
                <a:latin typeface="Calibri" panose="020F0502020204030204" pitchFamily="34" charset="0"/>
                <a:ea typeface="Calibri" panose="020F0502020204030204" pitchFamily="34" charset="0"/>
                <a:cs typeface="Arial" panose="020B0604020202020204" pitchFamily="34" charset="0"/>
              </a:rPr>
              <a:t> 7 שנים אחרונות</a:t>
            </a:r>
            <a:r>
              <a:rPr lang="he-IL" dirty="0">
                <a:effectLst/>
                <a:latin typeface="Calibri" panose="020F0502020204030204" pitchFamily="34" charset="0"/>
                <a:ea typeface="Calibri" panose="020F0502020204030204" pitchFamily="34" charset="0"/>
                <a:cs typeface="Arial" panose="020B0604020202020204" pitchFamily="34" charset="0"/>
              </a:rPr>
              <a:t> </a:t>
            </a:r>
            <a:r>
              <a:rPr lang="he-IL" sz="1200" dirty="0">
                <a:effectLst/>
                <a:latin typeface="Calibri" panose="020F0502020204030204" pitchFamily="34" charset="0"/>
                <a:ea typeface="Calibri" panose="020F0502020204030204" pitchFamily="34" charset="0"/>
                <a:cs typeface="Arial" panose="020B0604020202020204" pitchFamily="34" charset="0"/>
              </a:rPr>
              <a:t>(</a:t>
            </a:r>
            <a:r>
              <a:rPr lang="he-IL" sz="1200" dirty="0" err="1">
                <a:effectLst/>
                <a:latin typeface="Calibri" panose="020F0502020204030204" pitchFamily="34" charset="0"/>
                <a:ea typeface="Calibri" panose="020F0502020204030204" pitchFamily="34" charset="0"/>
                <a:cs typeface="Arial" panose="020B0604020202020204" pitchFamily="34" charset="0"/>
              </a:rPr>
              <a:t>דב"ע</a:t>
            </a:r>
            <a:r>
              <a:rPr lang="he-IL" sz="1200" dirty="0">
                <a:effectLst/>
                <a:latin typeface="Calibri" panose="020F0502020204030204" pitchFamily="34" charset="0"/>
                <a:ea typeface="Calibri" panose="020F0502020204030204" pitchFamily="34" charset="0"/>
                <a:cs typeface="Arial" panose="020B0604020202020204" pitchFamily="34" charset="0"/>
              </a:rPr>
              <a:t> </a:t>
            </a:r>
            <a:r>
              <a:rPr lang="he-IL" sz="1200" dirty="0" err="1">
                <a:effectLst/>
                <a:latin typeface="Calibri" panose="020F0502020204030204" pitchFamily="34" charset="0"/>
                <a:ea typeface="Calibri" panose="020F0502020204030204" pitchFamily="34" charset="0"/>
                <a:cs typeface="Arial" panose="020B0604020202020204" pitchFamily="34" charset="0"/>
              </a:rPr>
              <a:t>תשן</a:t>
            </a:r>
            <a:r>
              <a:rPr lang="he-IL" sz="1200" dirty="0">
                <a:effectLst/>
                <a:latin typeface="Calibri" panose="020F0502020204030204" pitchFamily="34" charset="0"/>
                <a:ea typeface="Calibri" panose="020F0502020204030204" pitchFamily="34" charset="0"/>
                <a:cs typeface="Arial" panose="020B0604020202020204" pitchFamily="34" charset="0"/>
              </a:rPr>
              <a:t>/-74-3</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he-IL"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מיכאל זדה נ' שלומית ואברהם </a:t>
            </a:r>
            <a:r>
              <a:rPr lang="he-IL" sz="12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לור</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he-IL" sz="1200" dirty="0" err="1">
                <a:effectLst/>
                <a:latin typeface="Calibri" panose="020F0502020204030204" pitchFamily="34" charset="0"/>
                <a:ea typeface="Calibri" panose="020F0502020204030204" pitchFamily="34" charset="0"/>
                <a:cs typeface="Arial" panose="020B0604020202020204" pitchFamily="34" charset="0"/>
              </a:rPr>
              <a:t>פד"ע</a:t>
            </a:r>
            <a:r>
              <a:rPr lang="he-IL" sz="1200" dirty="0">
                <a:effectLst/>
                <a:latin typeface="Calibri" panose="020F0502020204030204" pitchFamily="34" charset="0"/>
                <a:ea typeface="Calibri" panose="020F0502020204030204" pitchFamily="34" charset="0"/>
                <a:cs typeface="Arial" panose="020B0604020202020204" pitchFamily="34" charset="0"/>
              </a:rPr>
              <a:t> כ"א עמ' 475.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endParaRPr lang="he-IL" b="1"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b="1" dirty="0">
                <a:effectLst/>
                <a:latin typeface="Calibri" panose="020F0502020204030204" pitchFamily="34" charset="0"/>
                <a:ea typeface="Calibri" panose="020F0502020204030204" pitchFamily="34" charset="0"/>
                <a:cs typeface="Arial" panose="020B0604020202020204" pitchFamily="34" charset="0"/>
              </a:rPr>
              <a:t>מנוחת פיצוי בגין עבודה ביום המנוחה אינה זכות הניתנת לפדיון</a:t>
            </a:r>
            <a:r>
              <a:rPr lang="en-US" b="1" dirty="0">
                <a:effectLst/>
                <a:latin typeface="Calibri" panose="020F0502020204030204" pitchFamily="34" charset="0"/>
                <a:ea typeface="Calibri" panose="020F0502020204030204" pitchFamily="34" charset="0"/>
                <a:cs typeface="Arial" panose="020B0604020202020204" pitchFamily="34" charset="0"/>
              </a:rPr>
              <a:t> </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he-IL" sz="1200" dirty="0">
                <a:effectLst/>
                <a:latin typeface="Calibri" panose="020F0502020204030204" pitchFamily="34" charset="0"/>
                <a:ea typeface="Calibri" panose="020F0502020204030204" pitchFamily="34" charset="0"/>
                <a:cs typeface="Arial" panose="020B0604020202020204" pitchFamily="34" charset="0"/>
              </a:rPr>
              <a:t>ע"ע 3-175/97</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he-IL"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דניאל כהן - עיריית נהריה</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he-IL" sz="1200" dirty="0" err="1">
                <a:effectLst/>
                <a:latin typeface="Calibri" panose="020F0502020204030204" pitchFamily="34" charset="0"/>
                <a:ea typeface="Calibri" panose="020F0502020204030204" pitchFamily="34" charset="0"/>
                <a:cs typeface="Arial" panose="020B0604020202020204" pitchFamily="34" charset="0"/>
              </a:rPr>
              <a:t>פד"ע</a:t>
            </a:r>
            <a:r>
              <a:rPr lang="he-IL" sz="1200" dirty="0">
                <a:effectLst/>
                <a:latin typeface="Calibri" panose="020F0502020204030204" pitchFamily="34" charset="0"/>
                <a:ea typeface="Calibri" panose="020F0502020204030204" pitchFamily="34" charset="0"/>
                <a:cs typeface="Arial" panose="020B0604020202020204" pitchFamily="34" charset="0"/>
              </a:rPr>
              <a:t> לו 49, 62</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endParaRPr lang="he-IL" b="1"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b="1" dirty="0">
                <a:effectLst/>
                <a:latin typeface="Calibri" panose="020F0502020204030204" pitchFamily="34" charset="0"/>
                <a:ea typeface="Calibri" panose="020F0502020204030204" pitchFamily="34" charset="0"/>
                <a:cs typeface="Arial" panose="020B0604020202020204" pitchFamily="34" charset="0"/>
              </a:rPr>
              <a:t>הזכות לשבתון אינה זכות הניתנת לפדיון </a:t>
            </a:r>
            <a:r>
              <a:rPr lang="en-US" dirty="0">
                <a:latin typeface="Calibri" panose="020F0502020204030204" pitchFamily="34" charset="0"/>
                <a:ea typeface="Calibri" panose="020F0502020204030204" pitchFamily="34" charset="0"/>
                <a:cs typeface="Arial" panose="020B0604020202020204" pitchFamily="34" charset="0"/>
              </a:rPr>
              <a:t>)</a:t>
            </a:r>
            <a:r>
              <a:rPr lang="he-IL" dirty="0">
                <a:effectLst/>
                <a:latin typeface="Calibri" panose="020F0502020204030204" pitchFamily="34" charset="0"/>
                <a:ea typeface="Calibri" panose="020F0502020204030204" pitchFamily="34" charset="0"/>
                <a:cs typeface="Arial" panose="020B0604020202020204" pitchFamily="34" charset="0"/>
              </a:rPr>
              <a:t>דיון </a:t>
            </a:r>
            <a:r>
              <a:rPr lang="he-IL" dirty="0" err="1">
                <a:effectLst/>
                <a:latin typeface="Calibri" panose="020F0502020204030204" pitchFamily="34" charset="0"/>
                <a:ea typeface="Calibri" panose="020F0502020204030204" pitchFamily="34" charset="0"/>
                <a:cs typeface="Arial" panose="020B0604020202020204" pitchFamily="34" charset="0"/>
              </a:rPr>
              <a:t>לז</a:t>
            </a:r>
            <a:r>
              <a:rPr lang="he-IL" dirty="0">
                <a:effectLst/>
                <a:latin typeface="Calibri" panose="020F0502020204030204" pitchFamily="34" charset="0"/>
                <a:ea typeface="Calibri" panose="020F0502020204030204" pitchFamily="34" charset="0"/>
                <a:cs typeface="Arial" panose="020B0604020202020204" pitchFamily="34" charset="0"/>
              </a:rPr>
              <a:t>/131-3 </a:t>
            </a:r>
            <a:r>
              <a:rPr lang="he-IL" sz="1200" dirty="0">
                <a:effectLst/>
                <a:latin typeface="Calibri" panose="020F0502020204030204" pitchFamily="34" charset="0"/>
                <a:ea typeface="Calibri" panose="020F0502020204030204" pitchFamily="34" charset="0"/>
                <a:cs typeface="Arial" panose="020B0604020202020204" pitchFamily="34" charset="0"/>
              </a:rPr>
              <a:t>ארצי</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he-IL"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ד"ר </a:t>
            </a:r>
            <a:r>
              <a:rPr lang="he-IL" sz="12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פאולינה</a:t>
            </a:r>
            <a:r>
              <a:rPr lang="he-IL"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 קלר נ' האוניברסיטה העברית בירושלים</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he-IL" sz="1200" dirty="0" err="1">
                <a:effectLst/>
                <a:latin typeface="Calibri" panose="020F0502020204030204" pitchFamily="34" charset="0"/>
                <a:ea typeface="Calibri" panose="020F0502020204030204" pitchFamily="34" charset="0"/>
                <a:cs typeface="Arial" panose="020B0604020202020204" pitchFamily="34" charset="0"/>
              </a:rPr>
              <a:t>פד"ע</a:t>
            </a:r>
            <a:r>
              <a:rPr lang="he-IL" sz="1200" dirty="0">
                <a:effectLst/>
                <a:latin typeface="Calibri" panose="020F0502020204030204" pitchFamily="34" charset="0"/>
                <a:ea typeface="Calibri" panose="020F0502020204030204" pitchFamily="34" charset="0"/>
                <a:cs typeface="Arial" panose="020B0604020202020204" pitchFamily="34" charset="0"/>
              </a:rPr>
              <a:t> ט, 305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3200" dirty="0">
                <a:effectLst/>
                <a:latin typeface="Calibri" panose="020F0502020204030204" pitchFamily="34" charset="0"/>
                <a:ea typeface="Calibri" panose="020F0502020204030204" pitchFamily="34" charset="0"/>
                <a:cs typeface="Arial" panose="020B0604020202020204" pitchFamily="34" charset="0"/>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endParaRPr lang="en-US" dirty="0"/>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5"/>
          <a:stretch>
            <a:fillRect/>
          </a:stretch>
        </p:blipFill>
        <p:spPr>
          <a:xfrm>
            <a:off x="69011" y="0"/>
            <a:ext cx="12192000" cy="1450848"/>
          </a:xfrm>
          <a:prstGeom prst="rect">
            <a:avLst/>
          </a:prstGeom>
        </p:spPr>
      </p:pic>
    </p:spTree>
    <p:extLst>
      <p:ext uri="{BB962C8B-B14F-4D97-AF65-F5344CB8AC3E}">
        <p14:creationId xmlns:p14="http://schemas.microsoft.com/office/powerpoint/2010/main" val="2034575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algn="l" rtl="1">
              <a:lnSpc>
                <a:spcPct val="107000"/>
              </a:lnSpc>
              <a:spcAft>
                <a:spcPts val="800"/>
              </a:spcAft>
            </a:pPr>
            <a:endParaRPr lang="en-US" sz="32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p>
            <a:pPr marL="0" marR="0" lvl="0" indent="0"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4000" b="1" i="0" u="none" strike="noStrike" kern="1200" cap="none" spc="0" normalizeH="0" baseline="0" noProof="0" dirty="0">
                <a:ln>
                  <a:noFill/>
                </a:ln>
                <a:solidFill>
                  <a:schemeClr val="tx2"/>
                </a:solidFill>
                <a:effectLst/>
                <a:uLnTx/>
                <a:uFillTx/>
                <a:latin typeface="Calibri" panose="020F0502020204030204" pitchFamily="34" charset="0"/>
                <a:ea typeface="Calibri" panose="020F0502020204030204" pitchFamily="34" charset="0"/>
                <a:cs typeface="Arial" panose="020B0604020202020204" pitchFamily="34" charset="0"/>
              </a:rPr>
              <a:t>ניכויים מהשכר האחרון</a:t>
            </a:r>
            <a:endParaRPr kumimoji="0" lang="en-US" sz="4000" b="1" i="0" u="none" strike="noStrike" kern="1200" cap="none" spc="0" normalizeH="0" baseline="0" noProof="0" dirty="0">
              <a:ln>
                <a:noFill/>
              </a:ln>
              <a:solidFill>
                <a:schemeClr val="tx2"/>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endParaRPr lang="en-US" dirty="0"/>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2"/>
          <a:stretch>
            <a:fillRect/>
          </a:stretch>
        </p:blipFill>
        <p:spPr>
          <a:xfrm>
            <a:off x="69011" y="0"/>
            <a:ext cx="12192000" cy="1450848"/>
          </a:xfrm>
          <a:prstGeom prst="rect">
            <a:avLst/>
          </a:prstGeom>
        </p:spPr>
      </p:pic>
    </p:spTree>
    <p:extLst>
      <p:ext uri="{BB962C8B-B14F-4D97-AF65-F5344CB8AC3E}">
        <p14:creationId xmlns:p14="http://schemas.microsoft.com/office/powerpoint/2010/main" val="274372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rtl="1">
              <a:lnSpc>
                <a:spcPct val="107000"/>
              </a:lnSpc>
              <a:spcAft>
                <a:spcPts val="800"/>
              </a:spcAft>
            </a:pPr>
            <a:r>
              <a:rPr lang="he-IL" sz="3800" b="1" dirty="0">
                <a:solidFill>
                  <a:schemeClr val="tx2"/>
                </a:solidFill>
                <a:effectLst/>
                <a:latin typeface="Calibri" panose="020F0502020204030204" pitchFamily="34" charset="0"/>
                <a:ea typeface="Calibri" panose="020F0502020204030204" pitchFamily="34" charset="0"/>
                <a:cs typeface="Arial" panose="020B0604020202020204" pitchFamily="34" charset="0"/>
              </a:rPr>
              <a:t>תשלום פיצויי הלנה - מועד</a:t>
            </a:r>
            <a:endParaRPr lang="en-US" sz="38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סעיפים 20 (א) – (ב) לחוק הגנת שהכר – קובעים מתי נחשבים פיצויי פיטורים </a:t>
            </a:r>
            <a:r>
              <a:rPr lang="he-IL"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כמולנים</a:t>
            </a:r>
            <a:r>
              <a:rPr lang="he-IL"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 ואת שיעור פיצויי ההלנה</a:t>
            </a:r>
            <a:r>
              <a:rPr lang="en-US" dirty="0">
                <a:effectLst/>
                <a:latin typeface="Calibri" panose="020F0502020204030204" pitchFamily="34" charset="0"/>
                <a:ea typeface="Calibri" panose="020F0502020204030204" pitchFamily="34" charset="0"/>
                <a:cs typeface="Arial" panose="020B0604020202020204" pitchFamily="34" charset="0"/>
              </a:rPr>
              <a:t> </a:t>
            </a:r>
          </a:p>
          <a:p>
            <a:pPr marL="342900" lvl="0" indent="-342900" algn="r" rtl="1">
              <a:lnSpc>
                <a:spcPct val="107000"/>
              </a:lnSpc>
              <a:spcAft>
                <a:spcPts val="800"/>
              </a:spcAft>
              <a:buFont typeface="Wingdings" panose="05000000000000000000" pitchFamily="2" charset="2"/>
              <a:buChar char="q"/>
              <a:tabLst>
                <a:tab pos="457200" algn="l"/>
              </a:tabLst>
            </a:pPr>
            <a:r>
              <a:rPr lang="he-IL" dirty="0">
                <a:effectLst/>
                <a:latin typeface="Calibri" panose="020F0502020204030204" pitchFamily="34" charset="0"/>
                <a:ea typeface="Calibri" panose="020F0502020204030204" pitchFamily="34" charset="0"/>
                <a:cs typeface="Arial" panose="020B0604020202020204" pitchFamily="34" charset="0"/>
              </a:rPr>
              <a:t>המחוקק מבחין בין </a:t>
            </a:r>
            <a:r>
              <a:rPr lang="he-IL" b="1" dirty="0">
                <a:effectLst/>
                <a:latin typeface="Calibri" panose="020F0502020204030204" pitchFamily="34" charset="0"/>
                <a:ea typeface="Calibri" panose="020F0502020204030204" pitchFamily="34" charset="0"/>
                <a:cs typeface="Arial" panose="020B0604020202020204" pitchFamily="34" charset="0"/>
              </a:rPr>
              <a:t>המועד לתשלום פיצויי פיטורים </a:t>
            </a:r>
            <a:r>
              <a:rPr lang="he-IL" dirty="0">
                <a:effectLst/>
                <a:latin typeface="Calibri" panose="020F0502020204030204" pitchFamily="34" charset="0"/>
                <a:ea typeface="Calibri" panose="020F0502020204030204" pitchFamily="34" charset="0"/>
                <a:cs typeface="Arial" panose="020B0604020202020204" pitchFamily="34" charset="0"/>
              </a:rPr>
              <a:t>לבין </a:t>
            </a:r>
            <a:r>
              <a:rPr lang="he-IL" b="1" dirty="0">
                <a:effectLst/>
                <a:latin typeface="Calibri" panose="020F0502020204030204" pitchFamily="34" charset="0"/>
                <a:ea typeface="Calibri" panose="020F0502020204030204" pitchFamily="34" charset="0"/>
                <a:cs typeface="Arial" panose="020B0604020202020204" pitchFamily="34" charset="0"/>
              </a:rPr>
              <a:t>המועד בו הם נחשבים </a:t>
            </a:r>
            <a:r>
              <a:rPr lang="he-IL" b="1" dirty="0" err="1">
                <a:effectLst/>
                <a:latin typeface="Calibri" panose="020F0502020204030204" pitchFamily="34" charset="0"/>
                <a:ea typeface="Calibri" panose="020F0502020204030204" pitchFamily="34" charset="0"/>
                <a:cs typeface="Arial" panose="020B0604020202020204" pitchFamily="34" charset="0"/>
              </a:rPr>
              <a:t>למולנים</a:t>
            </a:r>
            <a:r>
              <a:rPr lang="he-IL" b="1" dirty="0">
                <a:effectLst/>
                <a:latin typeface="Calibri" panose="020F0502020204030204" pitchFamily="34" charset="0"/>
                <a:ea typeface="Calibri" panose="020F0502020204030204" pitchFamily="34" charset="0"/>
                <a:cs typeface="Arial" panose="020B0604020202020204" pitchFamily="34" charset="0"/>
              </a:rPr>
              <a:t>.</a:t>
            </a:r>
            <a:endParaRPr lang="en-US"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Wingdings" panose="05000000000000000000" pitchFamily="2" charset="2"/>
              <a:buChar char="q"/>
              <a:tabLst>
                <a:tab pos="457200" algn="l"/>
              </a:tabLst>
            </a:pPr>
            <a:r>
              <a:rPr lang="he-IL" b="1" dirty="0">
                <a:effectLst/>
                <a:latin typeface="Calibri" panose="020F0502020204030204" pitchFamily="34" charset="0"/>
                <a:ea typeface="Calibri" panose="020F0502020204030204" pitchFamily="34" charset="0"/>
                <a:cs typeface="Arial" panose="020B0604020202020204" pitchFamily="34" charset="0"/>
              </a:rPr>
              <a:t>מעסיק המפטר עובד או במקום שבו העובד נפטר</a:t>
            </a:r>
            <a:r>
              <a:rPr lang="he-IL" dirty="0">
                <a:effectLst/>
                <a:latin typeface="Calibri" panose="020F0502020204030204" pitchFamily="34" charset="0"/>
                <a:ea typeface="Calibri" panose="020F0502020204030204" pitchFamily="34" charset="0"/>
                <a:cs typeface="Arial" panose="020B0604020202020204" pitchFamily="34" charset="0"/>
              </a:rPr>
              <a:t> – המועד לתשלום פיצויי פיטורים יהיה </a:t>
            </a:r>
            <a:r>
              <a:rPr lang="he-IL" b="1" dirty="0">
                <a:effectLst/>
                <a:latin typeface="Calibri" panose="020F0502020204030204" pitchFamily="34" charset="0"/>
                <a:ea typeface="Calibri" panose="020F0502020204030204" pitchFamily="34" charset="0"/>
                <a:cs typeface="Arial" panose="020B0604020202020204" pitchFamily="34" charset="0"/>
              </a:rPr>
              <a:t>ביום ניתוק יחסי העבודה</a:t>
            </a:r>
            <a:r>
              <a:rPr lang="en-US" b="1" dirty="0">
                <a:effectLst/>
                <a:latin typeface="Calibri" panose="020F0502020204030204" pitchFamily="34" charset="0"/>
                <a:ea typeface="Calibri" panose="020F0502020204030204" pitchFamily="34" charset="0"/>
                <a:cs typeface="Arial" panose="020B0604020202020204" pitchFamily="34" charset="0"/>
              </a:rPr>
              <a:t>.</a:t>
            </a:r>
          </a:p>
          <a:p>
            <a:pPr marL="342900" lvl="0" indent="-342900" algn="r" rtl="1">
              <a:lnSpc>
                <a:spcPct val="107000"/>
              </a:lnSpc>
              <a:spcAft>
                <a:spcPts val="800"/>
              </a:spcAft>
              <a:buFont typeface="Wingdings" panose="05000000000000000000" pitchFamily="2" charset="2"/>
              <a:buChar char="q"/>
              <a:tabLst>
                <a:tab pos="457200" algn="l"/>
              </a:tabLst>
            </a:pPr>
            <a:r>
              <a:rPr lang="he-IL" dirty="0">
                <a:effectLst/>
                <a:latin typeface="Calibri" panose="020F0502020204030204" pitchFamily="34" charset="0"/>
                <a:ea typeface="Calibri" panose="020F0502020204030204" pitchFamily="34" charset="0"/>
                <a:cs typeface="Arial" panose="020B0604020202020204" pitchFamily="34" charset="0"/>
              </a:rPr>
              <a:t>פיצויי פיטורים </a:t>
            </a:r>
            <a:r>
              <a:rPr lang="he-IL" dirty="0" err="1">
                <a:effectLst/>
                <a:latin typeface="Calibri" panose="020F0502020204030204" pitchFamily="34" charset="0"/>
                <a:ea typeface="Calibri" panose="020F0502020204030204" pitchFamily="34" charset="0"/>
                <a:cs typeface="Arial" panose="020B0604020202020204" pitchFamily="34" charset="0"/>
              </a:rPr>
              <a:t>כמולנים</a:t>
            </a:r>
            <a:r>
              <a:rPr lang="he-IL" dirty="0">
                <a:effectLst/>
                <a:latin typeface="Calibri" panose="020F0502020204030204" pitchFamily="34" charset="0"/>
                <a:ea typeface="Calibri" panose="020F0502020204030204" pitchFamily="34" charset="0"/>
                <a:cs typeface="Arial" panose="020B0604020202020204" pitchFamily="34" charset="0"/>
              </a:rPr>
              <a:t> </a:t>
            </a:r>
            <a:r>
              <a:rPr lang="he-IL" b="1" dirty="0">
                <a:effectLst/>
                <a:latin typeface="Calibri" panose="020F0502020204030204" pitchFamily="34" charset="0"/>
                <a:ea typeface="Calibri" panose="020F0502020204030204" pitchFamily="34" charset="0"/>
                <a:cs typeface="Arial" panose="020B0604020202020204" pitchFamily="34" charset="0"/>
              </a:rPr>
              <a:t>אם לא שולמו תוך 15 ימים מהמועד לתשלומם</a:t>
            </a:r>
            <a:r>
              <a:rPr lang="en-US" dirty="0">
                <a:effectLst/>
                <a:latin typeface="Calibri" panose="020F0502020204030204" pitchFamily="34" charset="0"/>
                <a:ea typeface="Calibri" panose="020F0502020204030204" pitchFamily="34" charset="0"/>
                <a:cs typeface="Arial" panose="020B0604020202020204" pitchFamily="34" charset="0"/>
              </a:rPr>
              <a:t>.</a:t>
            </a:r>
          </a:p>
          <a:p>
            <a:pPr algn="r" rtl="1">
              <a:lnSpc>
                <a:spcPct val="107000"/>
              </a:lnSpc>
              <a:spcAft>
                <a:spcPts val="800"/>
              </a:spcAft>
            </a:pPr>
            <a:r>
              <a:rPr lang="he-IL" sz="2400" dirty="0">
                <a:effectLst/>
                <a:latin typeface="Calibri" panose="020F050202020403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2400" dirty="0">
                <a:effectLst/>
                <a:latin typeface="Calibri" panose="020F050202020403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2400" dirty="0">
                <a:effectLst/>
                <a:latin typeface="Calibri" panose="020F050202020403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3"/>
          <a:stretch>
            <a:fillRect/>
          </a:stretch>
        </p:blipFill>
        <p:spPr>
          <a:xfrm>
            <a:off x="69011" y="0"/>
            <a:ext cx="12192000" cy="1450848"/>
          </a:xfrm>
          <a:prstGeom prst="rect">
            <a:avLst/>
          </a:prstGeom>
        </p:spPr>
      </p:pic>
    </p:spTree>
    <p:extLst>
      <p:ext uri="{BB962C8B-B14F-4D97-AF65-F5344CB8AC3E}">
        <p14:creationId xmlns:p14="http://schemas.microsoft.com/office/powerpoint/2010/main" val="35882292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algn="l" rtl="1">
              <a:lnSpc>
                <a:spcPct val="107000"/>
              </a:lnSpc>
              <a:spcAft>
                <a:spcPts val="800"/>
              </a:spcAft>
            </a:pPr>
            <a:endParaRPr lang="en-US" sz="32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p>
            <a:pPr marL="0" marR="0" lvl="0" indent="0"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4000" b="1" i="0" u="none" strike="noStrike" kern="1200" cap="none" spc="0" normalizeH="0" baseline="0" noProof="0" dirty="0">
                <a:ln>
                  <a:noFill/>
                </a:ln>
                <a:solidFill>
                  <a:schemeClr val="tx2"/>
                </a:solidFill>
                <a:effectLst/>
                <a:uLnTx/>
                <a:uFillTx/>
                <a:latin typeface="Calibri" panose="020F0502020204030204" pitchFamily="34" charset="0"/>
                <a:ea typeface="Calibri" panose="020F0502020204030204" pitchFamily="34" charset="0"/>
                <a:cs typeface="Arial" panose="020B0604020202020204" pitchFamily="34" charset="0"/>
              </a:rPr>
              <a:t>ניכויים מהשכר האחרון</a:t>
            </a:r>
            <a:endParaRPr kumimoji="0" lang="en-US" sz="4000" b="1" i="0" u="none" strike="noStrike" kern="1200" cap="none" spc="0" normalizeH="0" baseline="0" noProof="0" dirty="0">
              <a:ln>
                <a:noFill/>
              </a:ln>
              <a:solidFill>
                <a:schemeClr val="tx2"/>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r>
              <a:rPr lang="he-IL" b="1" i="0" u="none" strike="noStrike" dirty="0">
                <a:solidFill>
                  <a:srgbClr val="204168"/>
                </a:solidFill>
                <a:effectLst/>
                <a:latin typeface="Open Sans Hebrew"/>
                <a:hlinkClick r:id="rId2"/>
              </a:rPr>
              <a:t>חוק הגנת השכר, תשי"ח-1958</a:t>
            </a:r>
            <a:endParaRPr lang="he-IL" b="1" i="0" dirty="0">
              <a:solidFill>
                <a:srgbClr val="020202"/>
              </a:solidFill>
              <a:effectLst/>
              <a:latin typeface="Open Sans Hebrew"/>
            </a:endParaRPr>
          </a:p>
          <a:p>
            <a:pPr marL="342900" indent="-342900" algn="r" fontAlgn="base">
              <a:buFont typeface="Wingdings" panose="05000000000000000000" pitchFamily="2" charset="2"/>
              <a:buChar char="q"/>
            </a:pPr>
            <a:r>
              <a:rPr lang="he-IL" b="1" i="0" dirty="0">
                <a:solidFill>
                  <a:srgbClr val="000000"/>
                </a:solidFill>
                <a:effectLst/>
                <a:latin typeface="inherit"/>
              </a:rPr>
              <a:t>ניכויים משכר עבודה</a:t>
            </a:r>
            <a:br>
              <a:rPr lang="he-IL" b="0" i="0" dirty="0">
                <a:solidFill>
                  <a:srgbClr val="000000"/>
                </a:solidFill>
                <a:effectLst/>
                <a:latin typeface="Open Sans Hebrew"/>
              </a:rPr>
            </a:br>
            <a:r>
              <a:rPr lang="he-IL" b="0" i="0" dirty="0">
                <a:solidFill>
                  <a:srgbClr val="000000"/>
                </a:solidFill>
                <a:effectLst/>
                <a:latin typeface="Open Sans Hebrew"/>
              </a:rPr>
              <a:t>25. (ב)  על אף האמור בסעיף קטן (א), חדל עובד לעבוד אצל המעסיק, רשאי המעסיק לנכות משכרו האחרון של עובד כל יתרה של חוב שהעובד חייב לו, לרבות מקדמות.</a:t>
            </a:r>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endParaRPr lang="en-US" dirty="0"/>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3"/>
          <a:stretch>
            <a:fillRect/>
          </a:stretch>
        </p:blipFill>
        <p:spPr>
          <a:xfrm>
            <a:off x="69011" y="0"/>
            <a:ext cx="12192000" cy="1450848"/>
          </a:xfrm>
          <a:prstGeom prst="rect">
            <a:avLst/>
          </a:prstGeom>
        </p:spPr>
      </p:pic>
    </p:spTree>
    <p:extLst>
      <p:ext uri="{BB962C8B-B14F-4D97-AF65-F5344CB8AC3E}">
        <p14:creationId xmlns:p14="http://schemas.microsoft.com/office/powerpoint/2010/main" val="39518546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algn="r" rtl="1">
              <a:lnSpc>
                <a:spcPct val="107000"/>
              </a:lnSpc>
              <a:spcAft>
                <a:spcPts val="800"/>
              </a:spcAft>
            </a:pPr>
            <a:endParaRPr lang="he-IL"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b="1" dirty="0">
                <a:solidFill>
                  <a:schemeClr val="tx2"/>
                </a:solidFill>
                <a:effectLst/>
                <a:latin typeface="Calibri" panose="020F0502020204030204" pitchFamily="34" charset="0"/>
                <a:ea typeface="Calibri" panose="020F0502020204030204" pitchFamily="34" charset="0"/>
                <a:cs typeface="Arial" panose="020B0604020202020204" pitchFamily="34" charset="0"/>
              </a:rPr>
              <a:t>לפי סעיף 25(ב) לחוק הגנת השכר </a:t>
            </a:r>
            <a:r>
              <a:rPr lang="he-IL" b="1" dirty="0">
                <a:effectLst/>
                <a:latin typeface="Calibri" panose="020F0502020204030204" pitchFamily="34" charset="0"/>
                <a:ea typeface="Calibri" panose="020F0502020204030204" pitchFamily="34" charset="0"/>
                <a:cs typeface="Arial" panose="020B0604020202020204" pitchFamily="34" charset="0"/>
              </a:rPr>
              <a:t>אם חדל עובד לעבוד אצל המעסיק, רשאי המעסיק לנכות משכרו האחרון של עובד כל יתרה של חוב שהעובד חייב לו, לרבות מקדמות.</a:t>
            </a:r>
          </a:p>
          <a:p>
            <a:pPr marL="342900" indent="-342900" algn="r" rtl="1">
              <a:lnSpc>
                <a:spcPct val="107000"/>
              </a:lnSpc>
              <a:spcAft>
                <a:spcPts val="800"/>
              </a:spcAft>
              <a:buFont typeface="Wingdings" panose="05000000000000000000" pitchFamily="2" charset="2"/>
              <a:buChar char="q"/>
            </a:pPr>
            <a:r>
              <a:rPr lang="he-IL" b="1" dirty="0">
                <a:effectLst/>
                <a:latin typeface="Calibri" panose="020F0502020204030204" pitchFamily="34" charset="0"/>
                <a:ea typeface="Calibri" panose="020F0502020204030204" pitchFamily="34" charset="0"/>
                <a:cs typeface="Arial" panose="020B0604020202020204" pitchFamily="34" charset="0"/>
              </a:rPr>
              <a:t>וכוונת המילים "יתרת חוב ולרבות מקדמות"</a:t>
            </a:r>
            <a:r>
              <a:rPr lang="he-IL" b="1" u="sng" dirty="0">
                <a:effectLst/>
                <a:latin typeface="Calibri" panose="020F0502020204030204" pitchFamily="34" charset="0"/>
                <a:ea typeface="Calibri" panose="020F0502020204030204" pitchFamily="34" charset="0"/>
                <a:cs typeface="Arial" panose="020B0604020202020204" pitchFamily="34" charset="0"/>
              </a:rPr>
              <a:t> היא לסכום קצוב ומוכח או בלתי שנוי במחלוקת</a:t>
            </a:r>
            <a:r>
              <a:rPr lang="en-US" b="1" u="sng" dirty="0">
                <a:effectLst/>
                <a:latin typeface="Calibri" panose="020F0502020204030204" pitchFamily="34" charset="0"/>
                <a:ea typeface="Calibri" panose="020F0502020204030204" pitchFamily="34" charset="0"/>
                <a:cs typeface="Arial" panose="020B0604020202020204" pitchFamily="34" charset="0"/>
              </a:rPr>
              <a:t>.</a:t>
            </a:r>
            <a:endParaRPr lang="he-IL" b="1" u="sng"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sz="2400" dirty="0">
                <a:effectLst/>
                <a:latin typeface="Calibri" panose="020F0502020204030204" pitchFamily="34" charset="0"/>
                <a:ea typeface="Calibri" panose="020F0502020204030204" pitchFamily="34" charset="0"/>
                <a:cs typeface="Arial" panose="020B0604020202020204" pitchFamily="34" charset="0"/>
              </a:rPr>
              <a:t>מעסיק הסבור שנותרו יתרות חוב (שאינן קצובות או מוכחות) שהעובד חב לו, שיתכבד ויגיש תביעה נגדית או בהתקיים נסיבות קיזוז שיטען לקיזוז בכתב ההגנה ויוכיח טענתו</a:t>
            </a:r>
            <a:r>
              <a:rPr lang="en-US" sz="2400" dirty="0">
                <a:effectLst/>
                <a:latin typeface="Calibri" panose="020F0502020204030204" pitchFamily="34" charset="0"/>
                <a:ea typeface="Calibri" panose="020F0502020204030204" pitchFamily="34" charset="0"/>
                <a:cs typeface="Arial" panose="020B0604020202020204" pitchFamily="34" charset="0"/>
              </a:rPr>
              <a:t>.</a:t>
            </a:r>
            <a:endParaRPr lang="he-IL" sz="24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dirty="0">
                <a:latin typeface="Calibri" panose="020F0502020204030204" pitchFamily="34" charset="0"/>
                <a:ea typeface="Calibri" panose="020F0502020204030204" pitchFamily="34" charset="0"/>
                <a:cs typeface="Arial" panose="020B0604020202020204" pitchFamily="34" charset="0"/>
              </a:rPr>
              <a:t>מעסיק שלא עושה כן חשוף לתשלום פיצויי הלנה.</a:t>
            </a:r>
            <a:endParaRPr lang="he-IL" sz="24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sz="2400" dirty="0" err="1">
                <a:effectLst/>
                <a:latin typeface="Calibri" panose="020F0502020204030204" pitchFamily="34" charset="0"/>
                <a:ea typeface="Calibri" panose="020F0502020204030204" pitchFamily="34" charset="0"/>
                <a:cs typeface="Arial" panose="020B0604020202020204" pitchFamily="34" charset="0"/>
              </a:rPr>
              <a:t>דב"ע</a:t>
            </a:r>
            <a:r>
              <a:rPr lang="he-IL" sz="2400" dirty="0">
                <a:effectLst/>
                <a:latin typeface="Calibri" panose="020F0502020204030204" pitchFamily="34" charset="0"/>
                <a:ea typeface="Calibri" panose="020F0502020204030204" pitchFamily="34" charset="0"/>
                <a:cs typeface="Arial" panose="020B0604020202020204" pitchFamily="34" charset="0"/>
              </a:rPr>
              <a:t> (ארצי) נד/3-101</a:t>
            </a:r>
            <a:r>
              <a:rPr lang="en-US" sz="2400" dirty="0">
                <a:effectLst/>
                <a:latin typeface="Calibri" panose="020F0502020204030204" pitchFamily="34" charset="0"/>
                <a:ea typeface="Calibri" panose="020F0502020204030204" pitchFamily="34" charset="0"/>
                <a:cs typeface="Arial" panose="020B0604020202020204" pitchFamily="34" charset="0"/>
              </a:rPr>
              <a:t> </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יעקב עמנואל נ' שופרסל בע"מ</a:t>
            </a:r>
            <a:r>
              <a:rPr lang="en-US"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a:t>
            </a:r>
            <a:r>
              <a:rPr lang="en-US" sz="2400" dirty="0">
                <a:effectLst/>
                <a:latin typeface="Calibri" panose="020F0502020204030204" pitchFamily="34" charset="0"/>
                <a:ea typeface="Calibri" panose="020F0502020204030204" pitchFamily="34" charset="0"/>
                <a:cs typeface="Arial" panose="020B0604020202020204" pitchFamily="34" charset="0"/>
              </a:rPr>
              <a:t> </a:t>
            </a:r>
            <a:r>
              <a:rPr lang="he-IL" sz="2400" dirty="0" err="1">
                <a:effectLst/>
                <a:latin typeface="Calibri" panose="020F0502020204030204" pitchFamily="34" charset="0"/>
                <a:ea typeface="Calibri" panose="020F0502020204030204" pitchFamily="34" charset="0"/>
                <a:cs typeface="Arial" panose="020B0604020202020204" pitchFamily="34" charset="0"/>
              </a:rPr>
              <a:t>פד"ע</a:t>
            </a:r>
            <a:r>
              <a:rPr lang="he-IL" sz="2400" dirty="0">
                <a:effectLst/>
                <a:latin typeface="Calibri" panose="020F0502020204030204" pitchFamily="34" charset="0"/>
                <a:ea typeface="Calibri" panose="020F0502020204030204" pitchFamily="34" charset="0"/>
                <a:cs typeface="Arial" panose="020B0604020202020204" pitchFamily="34" charset="0"/>
              </a:rPr>
              <a:t> כ"ח 241, 258 </a:t>
            </a:r>
          </a:p>
          <a:p>
            <a:pPr algn="r" rtl="1">
              <a:lnSpc>
                <a:spcPct val="107000"/>
              </a:lnSpc>
              <a:spcAft>
                <a:spcPts val="800"/>
              </a:spcAft>
            </a:pPr>
            <a:r>
              <a:rPr lang="he-IL" sz="2400" dirty="0">
                <a:effectLst/>
                <a:latin typeface="Calibri" panose="020F0502020204030204" pitchFamily="34" charset="0"/>
                <a:ea typeface="Calibri" panose="020F0502020204030204" pitchFamily="34" charset="0"/>
                <a:cs typeface="Arial" panose="020B0604020202020204" pitchFamily="34" charset="0"/>
              </a:rPr>
              <a:t> </a:t>
            </a:r>
            <a:endParaRPr lang="en-US" u="sng" dirty="0">
              <a:effectLst/>
              <a:latin typeface="Calibri" panose="020F0502020204030204" pitchFamily="34" charset="0"/>
              <a:ea typeface="Calibri" panose="020F0502020204030204" pitchFamily="34" charset="0"/>
              <a:cs typeface="Arial" panose="020B0604020202020204" pitchFamily="34" charset="0"/>
            </a:endParaRPr>
          </a:p>
          <a:p>
            <a:pPr marL="171450" marR="0" lvl="0" indent="-171450" algn="r" defTabSz="914400" rtl="1" eaLnBrk="1" fontAlgn="auto" latinLnBrk="0" hangingPunct="1">
              <a:lnSpc>
                <a:spcPct val="107000"/>
              </a:lnSpc>
              <a:spcBef>
                <a:spcPts val="1000"/>
              </a:spcBef>
              <a:spcAft>
                <a:spcPts val="800"/>
              </a:spcAft>
              <a:buClrTx/>
              <a:buSzTx/>
              <a:buFont typeface="Wingdings" panose="05000000000000000000" pitchFamily="2" charset="2"/>
              <a:buChar char="q"/>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endParaRPr lang="en-US" dirty="0"/>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3"/>
          <a:stretch>
            <a:fillRect/>
          </a:stretch>
        </p:blipFill>
        <p:spPr>
          <a:xfrm>
            <a:off x="69011" y="0"/>
            <a:ext cx="12192000" cy="1450848"/>
          </a:xfrm>
          <a:prstGeom prst="rect">
            <a:avLst/>
          </a:prstGeom>
        </p:spPr>
      </p:pic>
    </p:spTree>
    <p:extLst>
      <p:ext uri="{BB962C8B-B14F-4D97-AF65-F5344CB8AC3E}">
        <p14:creationId xmlns:p14="http://schemas.microsoft.com/office/powerpoint/2010/main" val="39126357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algn="r" rtl="1">
              <a:lnSpc>
                <a:spcPct val="107000"/>
              </a:lnSpc>
              <a:spcAft>
                <a:spcPts val="800"/>
              </a:spcAft>
            </a:pPr>
            <a:endParaRPr lang="he-IL"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342900" indent="-342900" algn="r">
              <a:lnSpc>
                <a:spcPct val="100000"/>
              </a:lnSpc>
              <a:buFont typeface="Wingdings" panose="05000000000000000000" pitchFamily="2" charset="2"/>
              <a:buChar char="q"/>
            </a:pPr>
            <a:r>
              <a:rPr lang="he-IL" sz="2400" dirty="0">
                <a:effectLst/>
                <a:latin typeface="Calibri" panose="020F0502020204030204" pitchFamily="34" charset="0"/>
                <a:ea typeface="Calibri" panose="020F0502020204030204" pitchFamily="34" charset="0"/>
                <a:cs typeface="Arial" panose="020B0604020202020204" pitchFamily="34" charset="0"/>
              </a:rPr>
              <a:t> </a:t>
            </a:r>
            <a:r>
              <a:rPr lang="he-IL" b="1" dirty="0"/>
              <a:t>הודעה מוקדמת שחייב עובד ליתן למעסיקו עם התפטרותו ולא נתנה, עולה כדי סכום קצוב בשיעור ידוע המותר בניכוי. </a:t>
            </a:r>
            <a:r>
              <a:rPr lang="he-IL" sz="1200" dirty="0"/>
              <a:t>ע"ע 33791-11-10 </a:t>
            </a:r>
            <a:r>
              <a:rPr lang="he-IL" sz="1200" dirty="0" err="1">
                <a:hlinkClick r:id="rId2"/>
              </a:rPr>
              <a:t>נובכוב</a:t>
            </a:r>
            <a:r>
              <a:rPr lang="he-IL" sz="1200" dirty="0">
                <a:hlinkClick r:id="rId2"/>
              </a:rPr>
              <a:t> מיכאל נ' </a:t>
            </a:r>
            <a:r>
              <a:rPr lang="he-IL" sz="1200" dirty="0" err="1">
                <a:hlinkClick r:id="rId2"/>
              </a:rPr>
              <a:t>ר.צ</a:t>
            </a:r>
            <a:r>
              <a:rPr lang="he-IL" sz="1200" dirty="0">
                <a:hlinkClick r:id="rId2"/>
              </a:rPr>
              <a:t>. </a:t>
            </a:r>
            <a:r>
              <a:rPr lang="he-IL" sz="1200" dirty="0" err="1">
                <a:hlinkClick r:id="rId2"/>
              </a:rPr>
              <a:t>פלסט</a:t>
            </a:r>
            <a:r>
              <a:rPr lang="he-IL" sz="1200" dirty="0">
                <a:hlinkClick r:id="rId2"/>
              </a:rPr>
              <a:t> בע"מ,</a:t>
            </a:r>
            <a:r>
              <a:rPr lang="he-IL" sz="1200" dirty="0"/>
              <a:t> 24.5.12</a:t>
            </a:r>
            <a:endParaRPr lang="he-IL" sz="1200" b="1" dirty="0"/>
          </a:p>
          <a:p>
            <a:pPr algn="r" rtl="1">
              <a:lnSpc>
                <a:spcPct val="100000"/>
              </a:lnSpc>
              <a:spcAft>
                <a:spcPts val="800"/>
              </a:spcAft>
            </a:pPr>
            <a:endParaRPr lang="en-US" u="sng" dirty="0">
              <a:effectLst/>
              <a:latin typeface="Calibri" panose="020F0502020204030204" pitchFamily="34" charset="0"/>
              <a:ea typeface="Calibri" panose="020F0502020204030204" pitchFamily="34" charset="0"/>
              <a:cs typeface="Arial" panose="020B0604020202020204" pitchFamily="34" charset="0"/>
            </a:endParaRPr>
          </a:p>
          <a:p>
            <a:pPr marL="171450" indent="-171450" algn="r">
              <a:lnSpc>
                <a:spcPct val="100000"/>
              </a:lnSpc>
              <a:buFont typeface="Wingdings" panose="05000000000000000000" pitchFamily="2" charset="2"/>
              <a:buChar char="q"/>
            </a:pPr>
            <a:r>
              <a:rPr lang="he-IL" b="1" dirty="0"/>
              <a:t>משנחלקו הצדדים בשאלת השבת ימי החופשה העודפים שנטל העובד, לא הייתה המעסיקה רשאית לקזזם על דעת עצמה</a:t>
            </a:r>
            <a:r>
              <a:rPr lang="he-IL" dirty="0"/>
              <a:t> </a:t>
            </a:r>
            <a:r>
              <a:rPr lang="he-IL" sz="1200" dirty="0" err="1"/>
              <a:t>עע</a:t>
            </a:r>
            <a:r>
              <a:rPr lang="he-IL" sz="1200" dirty="0"/>
              <a:t> (ארצי) 60336-05-17‏ ‏ </a:t>
            </a:r>
            <a:r>
              <a:rPr lang="he-IL" sz="1200" dirty="0">
                <a:hlinkClick r:id="rId3"/>
              </a:rPr>
              <a:t>סוכנות נהורה א.ד. בע"מ נ' עמי </a:t>
            </a:r>
            <a:r>
              <a:rPr lang="he-IL" sz="1200" dirty="0" err="1">
                <a:hlinkClick r:id="rId3"/>
              </a:rPr>
              <a:t>אמריק</a:t>
            </a:r>
            <a:r>
              <a:rPr lang="he-IL" sz="1200" dirty="0">
                <a:hlinkClick r:id="rId3"/>
              </a:rPr>
              <a:t> </a:t>
            </a:r>
            <a:r>
              <a:rPr lang="he-IL" sz="1200" dirty="0" err="1">
                <a:hlinkClick r:id="rId3"/>
              </a:rPr>
              <a:t>שרייבר</a:t>
            </a:r>
            <a:r>
              <a:rPr lang="he-IL" sz="1200" dirty="0"/>
              <a:t>, 11.4.19</a:t>
            </a:r>
            <a:endParaRPr lang="he-IL" sz="1200" b="1" dirty="0"/>
          </a:p>
          <a:p>
            <a:pPr marL="171450" marR="0" lvl="0" indent="-171450" algn="r" defTabSz="914400" rtl="1" eaLnBrk="1" fontAlgn="auto" latinLnBrk="0" hangingPunct="1">
              <a:lnSpc>
                <a:spcPct val="100000"/>
              </a:lnSpc>
              <a:spcBef>
                <a:spcPts val="1000"/>
              </a:spcBef>
              <a:spcAft>
                <a:spcPts val="800"/>
              </a:spcAft>
              <a:buClrTx/>
              <a:buSzTx/>
              <a:buFont typeface="Wingdings" panose="05000000000000000000" pitchFamily="2" charset="2"/>
              <a:buChar char="q"/>
              <a:tabLst/>
              <a:defRPr/>
            </a:pPr>
            <a:endParaRPr kumimoji="0" lang="en-US"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indent="-342900">
              <a:lnSpc>
                <a:spcPct val="100000"/>
              </a:lnSpc>
              <a:buFont typeface="Wingdings" panose="05000000000000000000" pitchFamily="2" charset="2"/>
              <a:buChar char="q"/>
            </a:pPr>
            <a:r>
              <a:rPr lang="he-IL" b="1" dirty="0"/>
              <a:t>עובד החייב כסף למעסיקו על סמך הלוואה שקיבל ממנו, והעובד חדל לעבוד לפני שהגיע זמן פירעון ההלוואה, רשאי המעסיק לנכות את יתרת ההלוואה מיתרת שכר העבודה המגיע לעובד.</a:t>
            </a:r>
            <a:r>
              <a:rPr lang="he-IL" dirty="0"/>
              <a:t> </a:t>
            </a:r>
            <a:r>
              <a:rPr lang="he-IL" sz="1200" dirty="0"/>
              <a:t>"א 295/62 </a:t>
            </a:r>
            <a:r>
              <a:rPr lang="he-IL" sz="1200" dirty="0">
                <a:hlinkClick r:id="rId4"/>
              </a:rPr>
              <a:t>יצחק נגלר נ' החברה לכבלים ולחוטי החשמל בישראל בע"מ</a:t>
            </a:r>
            <a:r>
              <a:rPr lang="he-IL" sz="1200" dirty="0"/>
              <a:t>, פ"ד </a:t>
            </a:r>
            <a:r>
              <a:rPr lang="he-IL" sz="1200" dirty="0" err="1"/>
              <a:t>טז</a:t>
            </a:r>
            <a:r>
              <a:rPr lang="he-IL" sz="1200" dirty="0"/>
              <a:t> 2925עע (ארצי) 4675-05-14‏ ‏ </a:t>
            </a:r>
            <a:r>
              <a:rPr lang="he-IL" sz="1200" dirty="0">
                <a:hlinkClick r:id="rId5"/>
              </a:rPr>
              <a:t>חברת תוויות איכות בע"מ נ' לירון אהרון בן יאיר</a:t>
            </a:r>
            <a:r>
              <a:rPr lang="he-IL" sz="1200" dirty="0"/>
              <a:t>, 16.8.2015]. </a:t>
            </a:r>
            <a:endParaRPr lang="he-IL" sz="1200" b="1" dirty="0"/>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endParaRPr lang="en-US" dirty="0"/>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6"/>
          <a:stretch>
            <a:fillRect/>
          </a:stretch>
        </p:blipFill>
        <p:spPr>
          <a:xfrm>
            <a:off x="69011" y="0"/>
            <a:ext cx="12192000" cy="1450848"/>
          </a:xfrm>
          <a:prstGeom prst="rect">
            <a:avLst/>
          </a:prstGeom>
        </p:spPr>
      </p:pic>
    </p:spTree>
    <p:extLst>
      <p:ext uri="{BB962C8B-B14F-4D97-AF65-F5344CB8AC3E}">
        <p14:creationId xmlns:p14="http://schemas.microsoft.com/office/powerpoint/2010/main" val="3230303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a:lnSpc>
                <a:spcPct val="100000"/>
              </a:lnSpc>
            </a:pPr>
            <a:r>
              <a:rPr lang="he-IL" sz="3200" b="1" dirty="0">
                <a:solidFill>
                  <a:schemeClr val="tx2"/>
                </a:solidFill>
                <a:latin typeface="Calibri" panose="020F0502020204030204" pitchFamily="34" charset="0"/>
                <a:cs typeface="Arial" panose="020B0604020202020204" pitchFamily="34" charset="0"/>
              </a:rPr>
              <a:t>הכשרות מקצועיות</a:t>
            </a:r>
          </a:p>
          <a:p>
            <a:pPr>
              <a:lnSpc>
                <a:spcPct val="100000"/>
              </a:lnSpc>
            </a:pPr>
            <a:endParaRPr lang="he-IL" sz="3200" b="1" dirty="0">
              <a:solidFill>
                <a:schemeClr val="tx2"/>
              </a:solidFill>
              <a:latin typeface="Calibri" panose="020F0502020204030204" pitchFamily="34" charset="0"/>
              <a:cs typeface="Arial" panose="020B0604020202020204" pitchFamily="34" charset="0"/>
            </a:endParaRPr>
          </a:p>
          <a:p>
            <a:pPr marL="342900" indent="-342900" algn="r">
              <a:buFont typeface="Wingdings" panose="05000000000000000000" pitchFamily="2" charset="2"/>
              <a:buChar char="q"/>
            </a:pPr>
            <a:r>
              <a:rPr lang="he-IL" sz="2400" dirty="0"/>
              <a:t>אין מניעה כי מעסיק, במטרה לקבל לעבודה עובדים מוכשרים, יממן למועמדים קורס השתלמות מקצועית היכול לשמש אותם, ללא כל קשר לעבודתם אצלו; תמורת התחייבותם להעסקה לפרק זמן מוגדר. </a:t>
            </a:r>
          </a:p>
          <a:p>
            <a:pPr marL="342900" indent="-342900" algn="r">
              <a:buFont typeface="Wingdings" panose="05000000000000000000" pitchFamily="2" charset="2"/>
              <a:buChar char="q"/>
            </a:pPr>
            <a:r>
              <a:rPr lang="he-IL" sz="2400" dirty="0"/>
              <a:t>אין גם מניעה עקרונית לחיוב אותם עובדים בתשלום עלות הקורס ודמי ההשתלמות שקיבלו במהלכו, ככל שהם מתפטרים ממקום עבודתם ועוברים לעבוד באותה עבודה מקצועית אצל מתחרה. </a:t>
            </a:r>
          </a:p>
          <a:p>
            <a:pPr marL="342900" indent="-342900" algn="r">
              <a:lnSpc>
                <a:spcPct val="100000"/>
              </a:lnSpc>
              <a:buFont typeface="Wingdings" panose="05000000000000000000" pitchFamily="2" charset="2"/>
              <a:buChar char="q"/>
            </a:pPr>
            <a:r>
              <a:rPr lang="he-IL" sz="2400" dirty="0" err="1"/>
              <a:t>דב"ע</a:t>
            </a:r>
            <a:r>
              <a:rPr lang="he-IL" sz="2400" dirty="0"/>
              <a:t> </a:t>
            </a:r>
            <a:r>
              <a:rPr lang="he-IL" sz="2400" dirty="0" err="1"/>
              <a:t>נה</a:t>
            </a:r>
            <a:r>
              <a:rPr lang="he-IL" sz="2400" dirty="0"/>
              <a:t>/3-188 </a:t>
            </a:r>
            <a:r>
              <a:rPr lang="he-IL" sz="2400" dirty="0">
                <a:hlinkClick r:id="rId2"/>
              </a:rPr>
              <a:t>ערן גיל נ' חברת בטחון אזרחי בע"מ</a:t>
            </a:r>
            <a:r>
              <a:rPr lang="he-IL" sz="2400" dirty="0"/>
              <a:t>, 18.4.1996; ע"ע 1137/04 </a:t>
            </a:r>
            <a:r>
              <a:rPr lang="he-IL" sz="2400" dirty="0">
                <a:hlinkClick r:id="rId3"/>
              </a:rPr>
              <a:t>יואב כהנא נ' מעוז חברה לביטוח בע"מ</a:t>
            </a:r>
            <a:r>
              <a:rPr lang="he-IL" sz="2400" dirty="0"/>
              <a:t>, 16.5.2005 ; </a:t>
            </a:r>
            <a:r>
              <a:rPr lang="he-IL" sz="2400" dirty="0" err="1"/>
              <a:t>ס"ע</a:t>
            </a:r>
            <a:r>
              <a:rPr lang="he-IL" sz="2400" dirty="0"/>
              <a:t> 55472-10-10</a:t>
            </a:r>
            <a:r>
              <a:rPr lang="he-IL" sz="2400" dirty="0">
                <a:hlinkClick r:id="rId4"/>
              </a:rPr>
              <a:t> אברהם </a:t>
            </a:r>
            <a:r>
              <a:rPr lang="he-IL" sz="2400" dirty="0" err="1">
                <a:hlinkClick r:id="rId4"/>
              </a:rPr>
              <a:t>אברמוב</a:t>
            </a:r>
            <a:r>
              <a:rPr lang="he-IL" sz="2400" dirty="0">
                <a:hlinkClick r:id="rId4"/>
              </a:rPr>
              <a:t> נ' שלג לבן (1986) בע"מ</a:t>
            </a:r>
            <a:r>
              <a:rPr lang="he-IL" sz="2400" dirty="0"/>
              <a:t>, 3.11.201</a:t>
            </a:r>
            <a:endParaRPr lang="he-IL" sz="3200" b="1" dirty="0">
              <a:solidFill>
                <a:schemeClr val="tx2"/>
              </a:solidFill>
            </a:endParaRPr>
          </a:p>
          <a:p>
            <a:pPr marL="342900" indent="-342900">
              <a:buFont typeface="Wingdings" panose="05000000000000000000" pitchFamily="2" charset="2"/>
              <a:buChar char="q"/>
            </a:pPr>
            <a:endParaRPr lang="he-IL" b="1" dirty="0"/>
          </a:p>
          <a:p>
            <a:endParaRPr lang="en-US" dirty="0"/>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5"/>
          <a:stretch>
            <a:fillRect/>
          </a:stretch>
        </p:blipFill>
        <p:spPr>
          <a:xfrm>
            <a:off x="69011" y="0"/>
            <a:ext cx="12192000" cy="1450848"/>
          </a:xfrm>
          <a:prstGeom prst="rect">
            <a:avLst/>
          </a:prstGeom>
        </p:spPr>
      </p:pic>
    </p:spTree>
    <p:extLst>
      <p:ext uri="{BB962C8B-B14F-4D97-AF65-F5344CB8AC3E}">
        <p14:creationId xmlns:p14="http://schemas.microsoft.com/office/powerpoint/2010/main" val="13454389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a:lnSpc>
                <a:spcPct val="100000"/>
              </a:lnSpc>
            </a:pPr>
            <a:r>
              <a:rPr lang="he-IL" sz="3200" b="1" dirty="0">
                <a:solidFill>
                  <a:schemeClr val="tx2"/>
                </a:solidFill>
                <a:latin typeface="Calibri" panose="020F0502020204030204" pitchFamily="34" charset="0"/>
                <a:cs typeface="Arial" panose="020B0604020202020204" pitchFamily="34" charset="0"/>
              </a:rPr>
              <a:t>הכשרות מקצועיות</a:t>
            </a:r>
          </a:p>
          <a:p>
            <a:pPr>
              <a:lnSpc>
                <a:spcPct val="100000"/>
              </a:lnSpc>
            </a:pPr>
            <a:endParaRPr lang="he-IL" sz="3200" b="1" dirty="0">
              <a:solidFill>
                <a:schemeClr val="tx2"/>
              </a:solidFill>
              <a:latin typeface="Calibri" panose="020F0502020204030204" pitchFamily="34" charset="0"/>
              <a:cs typeface="Arial" panose="020B0604020202020204" pitchFamily="34" charset="0"/>
            </a:endParaRPr>
          </a:p>
          <a:p>
            <a:pPr marL="342900" indent="-342900" algn="r">
              <a:buFont typeface="Wingdings" panose="05000000000000000000" pitchFamily="2" charset="2"/>
              <a:buChar char="q"/>
            </a:pPr>
            <a:r>
              <a:rPr lang="he-IL" dirty="0"/>
              <a:t>עם זאת, נפסק בעניין </a:t>
            </a:r>
            <a:r>
              <a:rPr lang="he-IL" dirty="0">
                <a:hlinkClick r:id="rId2"/>
              </a:rPr>
              <a:t>שי טל</a:t>
            </a:r>
            <a:r>
              <a:rPr lang="he-IL" dirty="0"/>
              <a:t> [1. </a:t>
            </a:r>
            <a:r>
              <a:rPr lang="he-IL" dirty="0" err="1"/>
              <a:t>ס"ע</a:t>
            </a:r>
            <a:r>
              <a:rPr lang="he-IL" dirty="0"/>
              <a:t> 9461-12-13 </a:t>
            </a:r>
            <a:r>
              <a:rPr lang="he-IL" dirty="0">
                <a:hlinkClick r:id="rId2"/>
              </a:rPr>
              <a:t>שי טל מזרחי נ' בן בטחון (1989) בע"מ</a:t>
            </a:r>
            <a:r>
              <a:rPr lang="he-IL" dirty="0"/>
              <a:t>, 29.3.2015] כי האמור לעיל יחול רק מקום שבו </a:t>
            </a:r>
            <a:r>
              <a:rPr lang="he-IL" b="1" dirty="0"/>
              <a:t>מדובר בהשתלמות מקצועית בעלויות משמעותיות האורכת מספר שבועות</a:t>
            </a:r>
            <a:r>
              <a:rPr lang="he-IL" dirty="0"/>
              <a:t> ושבסופה מקבל העובד הסמכה </a:t>
            </a:r>
            <a:r>
              <a:rPr lang="he-IL" b="1" dirty="0"/>
              <a:t>העשויה לשמש אותו אצל מתחרים.</a:t>
            </a:r>
            <a:endParaRPr lang="en-US" b="1" dirty="0"/>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3"/>
          <a:stretch>
            <a:fillRect/>
          </a:stretch>
        </p:blipFill>
        <p:spPr>
          <a:xfrm>
            <a:off x="69011" y="0"/>
            <a:ext cx="12192000" cy="1450848"/>
          </a:xfrm>
          <a:prstGeom prst="rect">
            <a:avLst/>
          </a:prstGeom>
        </p:spPr>
      </p:pic>
    </p:spTree>
    <p:extLst>
      <p:ext uri="{BB962C8B-B14F-4D97-AF65-F5344CB8AC3E}">
        <p14:creationId xmlns:p14="http://schemas.microsoft.com/office/powerpoint/2010/main" val="16066047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a:lnSpc>
                <a:spcPct val="100000"/>
              </a:lnSpc>
            </a:pPr>
            <a:r>
              <a:rPr lang="he-IL" sz="3200" b="1" dirty="0">
                <a:solidFill>
                  <a:schemeClr val="tx2"/>
                </a:solidFill>
                <a:latin typeface="Calibri" panose="020F0502020204030204" pitchFamily="34" charset="0"/>
                <a:cs typeface="Arial" panose="020B0604020202020204" pitchFamily="34" charset="0"/>
              </a:rPr>
              <a:t>הכשרות מקצועיות</a:t>
            </a:r>
          </a:p>
          <a:p>
            <a:pPr marL="342900" marR="0" lvl="0" indent="-342900" algn="r" defTabSz="914400" rtl="1" eaLnBrk="1" fontAlgn="auto" latinLnBrk="0" hangingPunct="1">
              <a:lnSpc>
                <a:spcPct val="90000"/>
              </a:lnSpc>
              <a:spcBef>
                <a:spcPts val="1000"/>
              </a:spcBef>
              <a:spcAft>
                <a:spcPts val="0"/>
              </a:spcAft>
              <a:buClrTx/>
              <a:buSzTx/>
              <a:buFont typeface="Wingdings" panose="05000000000000000000" pitchFamily="2" charset="2"/>
              <a:buChar char="q"/>
              <a:tabLst/>
              <a:defRPr/>
            </a:pPr>
            <a:r>
              <a:rPr lang="he-IL" dirty="0">
                <a:solidFill>
                  <a:prstClr val="black"/>
                </a:solidFill>
                <a:latin typeface="Calibri" panose="020F0502020204030204"/>
                <a:cs typeface="Arial" panose="020B0604020202020204" pitchFamily="34" charset="0"/>
              </a:rPr>
              <a:t>כך גם </a:t>
            </a:r>
            <a:r>
              <a:rPr kumimoji="0" lang="he-IL" sz="24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בעניין עדי </a:t>
            </a:r>
            <a:r>
              <a:rPr kumimoji="0" lang="he-IL" sz="24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hlinkClick r:id="rId2"/>
              </a:rPr>
              <a:t>עמיחי</a:t>
            </a:r>
            <a:r>
              <a:rPr kumimoji="0" lang="he-IL" sz="24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[1. </a:t>
            </a:r>
            <a:r>
              <a:rPr kumimoji="0" lang="he-IL" sz="2400" b="0" i="0" u="none" strike="noStrike" kern="1200" cap="none" spc="0" normalizeH="0" baseline="0" noProof="0" dirty="0" err="1">
                <a:ln>
                  <a:noFill/>
                </a:ln>
                <a:solidFill>
                  <a:prstClr val="black"/>
                </a:solidFill>
                <a:effectLst/>
                <a:uLnTx/>
                <a:uFillTx/>
                <a:latin typeface="Calibri" panose="020F0502020204030204"/>
                <a:ea typeface="+mn-ea"/>
                <a:cs typeface="Arial" panose="020B0604020202020204" pitchFamily="34" charset="0"/>
              </a:rPr>
              <a:t>עע</a:t>
            </a:r>
            <a:r>
              <a:rPr kumimoji="0" lang="he-IL" sz="24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292/99 </a:t>
            </a:r>
            <a:r>
              <a:rPr kumimoji="0" lang="he-IL" sz="24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hlinkClick r:id="rId2"/>
              </a:rPr>
              <a:t>עדי עמיחי נ' חברת יוסי </a:t>
            </a:r>
            <a:r>
              <a:rPr kumimoji="0" lang="he-IL" sz="2400" b="0" i="0" u="none" strike="noStrike" kern="1200" cap="none" spc="0" normalizeH="0" baseline="0" noProof="0" dirty="0" err="1">
                <a:ln>
                  <a:noFill/>
                </a:ln>
                <a:solidFill>
                  <a:prstClr val="black"/>
                </a:solidFill>
                <a:effectLst/>
                <a:uLnTx/>
                <a:uFillTx/>
                <a:latin typeface="Calibri" panose="020F0502020204030204"/>
                <a:ea typeface="+mn-ea"/>
                <a:cs typeface="Arial" panose="020B0604020202020204" pitchFamily="34" charset="0"/>
                <a:hlinkClick r:id="rId2"/>
              </a:rPr>
              <a:t>גולדהמר</a:t>
            </a:r>
            <a:r>
              <a:rPr kumimoji="0" lang="he-IL" sz="24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hlinkClick r:id="rId2"/>
              </a:rPr>
              <a:t> בע"מ,</a:t>
            </a:r>
            <a:r>
              <a:rPr kumimoji="0" lang="he-IL" sz="24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17.7.00] נפסק כי כדי לבחון תוקף </a:t>
            </a:r>
            <a:r>
              <a:rPr kumimoji="0" lang="he-IL" sz="2400" b="0" i="0" u="none" strike="noStrike" kern="1200" cap="none" spc="0" normalizeH="0" baseline="0" noProof="0" dirty="0" err="1">
                <a:ln>
                  <a:noFill/>
                </a:ln>
                <a:solidFill>
                  <a:prstClr val="black"/>
                </a:solidFill>
                <a:effectLst/>
                <a:uLnTx/>
                <a:uFillTx/>
                <a:latin typeface="Calibri" panose="020F0502020204030204"/>
                <a:ea typeface="+mn-ea"/>
                <a:cs typeface="Arial" panose="020B0604020202020204" pitchFamily="34" charset="0"/>
              </a:rPr>
              <a:t>תניית</a:t>
            </a:r>
            <a:r>
              <a:rPr kumimoji="0" lang="he-IL" sz="24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השבת עלות השכרה יש לבחון את מכלול נסיבות ההכשרה ובכלל זה: </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r" defTabSz="914400" rtl="1" eaLnBrk="1" fontAlgn="auto" latinLnBrk="0" hangingPunct="1">
              <a:lnSpc>
                <a:spcPct val="90000"/>
              </a:lnSpc>
              <a:spcBef>
                <a:spcPts val="1000"/>
              </a:spcBef>
              <a:spcAft>
                <a:spcPts val="0"/>
              </a:spcAft>
              <a:buClrTx/>
              <a:buSzTx/>
              <a:buFont typeface="Wingdings" panose="05000000000000000000" pitchFamily="2" charset="2"/>
              <a:buChar char="Ø"/>
              <a:tabLst/>
              <a:defRPr/>
            </a:pPr>
            <a:r>
              <a:rPr kumimoji="0" lang="he-IL"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עלות ההכשרה למעסיק</a:t>
            </a:r>
            <a:r>
              <a:rPr kumimoji="0" lang="he-IL" sz="24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a:t>
            </a:r>
          </a:p>
          <a:p>
            <a:pPr marL="342900" marR="0" lvl="0" indent="-342900" algn="r" defTabSz="914400" rtl="1" eaLnBrk="1" fontAlgn="auto" latinLnBrk="0" hangingPunct="1">
              <a:lnSpc>
                <a:spcPct val="90000"/>
              </a:lnSpc>
              <a:spcBef>
                <a:spcPts val="1000"/>
              </a:spcBef>
              <a:spcAft>
                <a:spcPts val="0"/>
              </a:spcAft>
              <a:buClrTx/>
              <a:buSzTx/>
              <a:buFont typeface="Wingdings" panose="05000000000000000000" pitchFamily="2" charset="2"/>
              <a:buChar char="Ø"/>
              <a:tabLst/>
              <a:defRPr/>
            </a:pPr>
            <a:r>
              <a:rPr kumimoji="0" lang="he-IL"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האם העובד השתתף בעלות ההכשרה</a:t>
            </a:r>
            <a:r>
              <a:rPr kumimoji="0" lang="he-IL" sz="24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a:t>
            </a:r>
          </a:p>
          <a:p>
            <a:pPr marL="342900" marR="0" lvl="0" indent="-342900" algn="r" defTabSz="914400" rtl="1" eaLnBrk="1" fontAlgn="auto" latinLnBrk="0" hangingPunct="1">
              <a:lnSpc>
                <a:spcPct val="90000"/>
              </a:lnSpc>
              <a:spcBef>
                <a:spcPts val="1000"/>
              </a:spcBef>
              <a:spcAft>
                <a:spcPts val="0"/>
              </a:spcAft>
              <a:buClrTx/>
              <a:buSzTx/>
              <a:buFont typeface="Wingdings" panose="05000000000000000000" pitchFamily="2" charset="2"/>
              <a:buChar char="Ø"/>
              <a:tabLst/>
              <a:defRPr/>
            </a:pPr>
            <a:r>
              <a:rPr kumimoji="0" lang="he-IL" sz="24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ה</a:t>
            </a:r>
            <a:r>
              <a:rPr kumimoji="0" lang="he-IL"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תועלת</a:t>
            </a:r>
            <a:r>
              <a:rPr kumimoji="0" lang="he-IL" sz="24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אשר המעסיק </a:t>
            </a:r>
            <a:r>
              <a:rPr kumimoji="0" lang="he-IL"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והעובד מפיקים מההכשרה</a:t>
            </a:r>
            <a:r>
              <a:rPr kumimoji="0" lang="he-IL" sz="24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a:t>
            </a:r>
          </a:p>
          <a:p>
            <a:pPr marL="342900" marR="0" lvl="0" indent="-342900" algn="r" defTabSz="914400" rtl="1" eaLnBrk="1" fontAlgn="auto" latinLnBrk="0" hangingPunct="1">
              <a:lnSpc>
                <a:spcPct val="90000"/>
              </a:lnSpc>
              <a:spcBef>
                <a:spcPts val="1000"/>
              </a:spcBef>
              <a:spcAft>
                <a:spcPts val="0"/>
              </a:spcAft>
              <a:buClrTx/>
              <a:buSzTx/>
              <a:buFont typeface="Wingdings" panose="05000000000000000000" pitchFamily="2" charset="2"/>
              <a:buChar char="Ø"/>
              <a:tabLst/>
              <a:defRPr/>
            </a:pPr>
            <a:r>
              <a:rPr kumimoji="0" lang="he-IL" sz="24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a:t>
            </a:r>
            <a:r>
              <a:rPr kumimoji="0" lang="he-IL"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מטרת ההכשרה ותוכן ההכשרה</a:t>
            </a:r>
            <a:r>
              <a:rPr kumimoji="0" lang="he-IL" sz="24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a:t>
            </a:r>
          </a:p>
          <a:p>
            <a:pPr marL="342900" marR="0" lvl="0" indent="-342900" algn="r" defTabSz="914400" rtl="1" eaLnBrk="1" fontAlgn="auto" latinLnBrk="0" hangingPunct="1">
              <a:lnSpc>
                <a:spcPct val="90000"/>
              </a:lnSpc>
              <a:spcBef>
                <a:spcPts val="1000"/>
              </a:spcBef>
              <a:spcAft>
                <a:spcPts val="0"/>
              </a:spcAft>
              <a:buClrTx/>
              <a:buSzTx/>
              <a:buFont typeface="Wingdings" panose="05000000000000000000" pitchFamily="2" charset="2"/>
              <a:buChar char="Ø"/>
              <a:tabLst/>
              <a:defRPr/>
            </a:pPr>
            <a:r>
              <a:rPr kumimoji="0" lang="he-IL" sz="24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האם ההכשרה היא הכשרה י</a:t>
            </a:r>
            <a:r>
              <a:rPr kumimoji="0" lang="he-IL"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יחודית</a:t>
            </a:r>
            <a:r>
              <a:rPr kumimoji="0" lang="he-IL" sz="24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או שמא מדובר </a:t>
            </a:r>
            <a:r>
              <a:rPr kumimoji="0" lang="he-IL"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בהכשרה רגילה אשר מעסיק מעניק לעובדיו במסגרת העבודה השוטפת.</a:t>
            </a:r>
          </a:p>
          <a:p>
            <a:pPr>
              <a:lnSpc>
                <a:spcPct val="100000"/>
              </a:lnSpc>
            </a:pPr>
            <a:endParaRPr lang="he-IL" sz="3200" b="1" dirty="0">
              <a:solidFill>
                <a:schemeClr val="tx2"/>
              </a:solidFill>
              <a:latin typeface="Calibri" panose="020F0502020204030204" pitchFamily="34" charset="0"/>
              <a:cs typeface="Arial" panose="020B0604020202020204" pitchFamily="34" charset="0"/>
            </a:endParaRPr>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3"/>
          <a:stretch>
            <a:fillRect/>
          </a:stretch>
        </p:blipFill>
        <p:spPr>
          <a:xfrm>
            <a:off x="69011" y="0"/>
            <a:ext cx="12192000" cy="1450848"/>
          </a:xfrm>
          <a:prstGeom prst="rect">
            <a:avLst/>
          </a:prstGeom>
        </p:spPr>
      </p:pic>
    </p:spTree>
    <p:extLst>
      <p:ext uri="{BB962C8B-B14F-4D97-AF65-F5344CB8AC3E}">
        <p14:creationId xmlns:p14="http://schemas.microsoft.com/office/powerpoint/2010/main" val="13101534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a:lnSpc>
                <a:spcPct val="100000"/>
              </a:lnSpc>
            </a:pPr>
            <a:r>
              <a:rPr lang="he-IL" sz="3200" b="1" dirty="0">
                <a:solidFill>
                  <a:schemeClr val="tx2"/>
                </a:solidFill>
                <a:latin typeface="Calibri" panose="020F0502020204030204" pitchFamily="34" charset="0"/>
                <a:cs typeface="Arial" panose="020B0604020202020204" pitchFamily="34" charset="0"/>
              </a:rPr>
              <a:t>הכשרות מקצועיות</a:t>
            </a:r>
          </a:p>
          <a:p>
            <a:pPr marL="342900" marR="0" lvl="0" indent="-342900" algn="just" defTabSz="914400" rtl="1" eaLnBrk="1" fontAlgn="auto" latinLnBrk="0" hangingPunct="1">
              <a:lnSpc>
                <a:spcPct val="90000"/>
              </a:lnSpc>
              <a:spcBef>
                <a:spcPts val="1000"/>
              </a:spcBef>
              <a:spcAft>
                <a:spcPts val="0"/>
              </a:spcAft>
              <a:buClrTx/>
              <a:buSzTx/>
              <a:buFont typeface="Wingdings" panose="05000000000000000000" pitchFamily="2" charset="2"/>
              <a:buChar char="q"/>
              <a:tabLst/>
              <a:defRPr/>
            </a:pPr>
            <a:r>
              <a:rPr lang="he-IL" sz="2400" dirty="0"/>
              <a:t> בעניין </a:t>
            </a:r>
            <a:r>
              <a:rPr lang="he-IL" sz="2400" dirty="0">
                <a:hlinkClick r:id="rId2"/>
              </a:rPr>
              <a:t>יוסי </a:t>
            </a:r>
            <a:r>
              <a:rPr lang="he-IL" sz="2400" dirty="0" err="1">
                <a:hlinkClick r:id="rId2"/>
              </a:rPr>
              <a:t>מימרן</a:t>
            </a:r>
            <a:r>
              <a:rPr lang="he-IL" sz="2400" dirty="0"/>
              <a:t>[1. ע"ע (ארצי) 36309-11-20 </a:t>
            </a:r>
            <a:r>
              <a:rPr lang="he-IL" sz="2400" dirty="0">
                <a:hlinkClick r:id="rId2"/>
              </a:rPr>
              <a:t>יוסי </a:t>
            </a:r>
            <a:r>
              <a:rPr lang="he-IL" sz="2400" dirty="0" err="1">
                <a:hlinkClick r:id="rId2"/>
              </a:rPr>
              <a:t>מימרן</a:t>
            </a:r>
            <a:r>
              <a:rPr lang="he-IL" sz="2400" dirty="0">
                <a:hlinkClick r:id="rId2"/>
              </a:rPr>
              <a:t> נ' רביד אלימלך</a:t>
            </a:r>
            <a:r>
              <a:rPr lang="he-IL" sz="2400" dirty="0"/>
              <a:t> 5.7.21] </a:t>
            </a:r>
            <a:r>
              <a:rPr lang="he-IL" sz="2400" b="1" dirty="0"/>
              <a:t>נקבע שאין לאכוף תניה שנקבעה בהסכם התקשרות עם העובדת שעניינה תשלום תמורה למעסיק מהכנסותיה ממקצוע התיווך במשך 18 חודשים לאחר מועד הפסקת העבודה</a:t>
            </a:r>
            <a:r>
              <a:rPr lang="he-IL" sz="2400" dirty="0"/>
              <a:t>, כמעין תמורה בדיעבד על ההכשרה למקצוע. </a:t>
            </a:r>
          </a:p>
          <a:p>
            <a:pPr marL="342900" marR="0" lvl="0" indent="-342900" algn="just" defTabSz="914400" rtl="1" eaLnBrk="1" fontAlgn="auto" latinLnBrk="0" hangingPunct="1">
              <a:lnSpc>
                <a:spcPct val="90000"/>
              </a:lnSpc>
              <a:spcBef>
                <a:spcPts val="1000"/>
              </a:spcBef>
              <a:spcAft>
                <a:spcPts val="0"/>
              </a:spcAft>
              <a:buClrTx/>
              <a:buSzTx/>
              <a:buFont typeface="Wingdings" panose="05000000000000000000" pitchFamily="2" charset="2"/>
              <a:buChar char="q"/>
              <a:tabLst/>
              <a:defRPr/>
            </a:pPr>
            <a:r>
              <a:rPr lang="he-IL" sz="2400" dirty="0"/>
              <a:t>נפסק כי – </a:t>
            </a:r>
          </a:p>
          <a:p>
            <a:pPr marL="342900" marR="0" lvl="0" indent="-342900" algn="just" defTabSz="914400" rtl="1" eaLnBrk="1" fontAlgn="auto" latinLnBrk="0" hangingPunct="1">
              <a:lnSpc>
                <a:spcPct val="90000"/>
              </a:lnSpc>
              <a:spcBef>
                <a:spcPts val="1000"/>
              </a:spcBef>
              <a:spcAft>
                <a:spcPts val="0"/>
              </a:spcAft>
              <a:buClrTx/>
              <a:buSzTx/>
              <a:buFont typeface="Wingdings" panose="05000000000000000000" pitchFamily="2" charset="2"/>
              <a:buChar char="Ø"/>
              <a:tabLst/>
              <a:defRPr/>
            </a:pPr>
            <a:r>
              <a:rPr lang="he-IL" sz="2400" dirty="0"/>
              <a:t>התמורה עולה על השכר שקיבלה העובדת בתקופת עבודתה באופן המעורר שאלה אם ההסדר עומד בקנה אחד עם הוראות חוק שכר מינימום. חוסר סבירות ומידתיות.</a:t>
            </a:r>
          </a:p>
          <a:p>
            <a:pPr marL="342900" marR="0" lvl="0" indent="-342900" algn="just" defTabSz="914400" rtl="1" eaLnBrk="1" fontAlgn="auto" latinLnBrk="0" hangingPunct="1">
              <a:lnSpc>
                <a:spcPct val="90000"/>
              </a:lnSpc>
              <a:spcBef>
                <a:spcPts val="1000"/>
              </a:spcBef>
              <a:spcAft>
                <a:spcPts val="0"/>
              </a:spcAft>
              <a:buClrTx/>
              <a:buSzTx/>
              <a:buFont typeface="Wingdings" panose="05000000000000000000" pitchFamily="2" charset="2"/>
              <a:buChar char="Ø"/>
              <a:tabLst/>
              <a:defRPr/>
            </a:pPr>
            <a:r>
              <a:rPr lang="he-IL" sz="2400" dirty="0"/>
              <a:t>נפגעת בזכות היסוד של </a:t>
            </a:r>
            <a:r>
              <a:rPr lang="he-IL" sz="2400" b="1" dirty="0"/>
              <a:t>העובדת לחופש עיסוק בתקופה </a:t>
            </a:r>
            <a:r>
              <a:rPr lang="he-IL" sz="2400" dirty="0"/>
              <a:t>שלאחר סיום עבודתה </a:t>
            </a:r>
            <a:r>
              <a:rPr lang="he-IL" sz="2400" b="1" dirty="0"/>
              <a:t>באופן החורג מהגנה על אינטרס לגיטימי של המעסיק.</a:t>
            </a:r>
            <a:r>
              <a:rPr lang="he-IL" sz="2400" dirty="0"/>
              <a:t> </a:t>
            </a:r>
          </a:p>
          <a:p>
            <a:pPr marL="342900" marR="0" lvl="0" indent="-342900" algn="just" defTabSz="914400" rtl="1" eaLnBrk="1" fontAlgn="auto" latinLnBrk="0" hangingPunct="1">
              <a:lnSpc>
                <a:spcPct val="90000"/>
              </a:lnSpc>
              <a:spcBef>
                <a:spcPts val="1000"/>
              </a:spcBef>
              <a:spcAft>
                <a:spcPts val="0"/>
              </a:spcAft>
              <a:buClrTx/>
              <a:buSzTx/>
              <a:buFont typeface="Wingdings" panose="05000000000000000000" pitchFamily="2" charset="2"/>
              <a:buChar char="Ø"/>
              <a:tabLst/>
              <a:defRPr/>
            </a:pPr>
            <a:r>
              <a:rPr lang="he-IL" sz="2400" b="1" dirty="0"/>
              <a:t>המעסיק לא השקיע משאבים משמעותיים בהכשרה ייחודית </a:t>
            </a:r>
            <a:r>
              <a:rPr lang="he-IL" sz="2400" dirty="0"/>
              <a:t>שלה בתקופת </a:t>
            </a:r>
            <a:r>
              <a:rPr lang="he-IL" sz="2400" b="1" dirty="0"/>
              <a:t>העסקתה הקצרה באופן </a:t>
            </a:r>
            <a:r>
              <a:rPr lang="he-IL" sz="2400" dirty="0"/>
              <a:t>המצדיק זאת, או </a:t>
            </a:r>
            <a:r>
              <a:rPr lang="he-IL" sz="2400" b="1" dirty="0"/>
              <a:t>באופן החורג מהדרכה כללית הניתנת לכל עובד.</a:t>
            </a:r>
            <a:endParaRPr lang="he-IL" sz="3200" b="1" dirty="0">
              <a:solidFill>
                <a:schemeClr val="tx2"/>
              </a:solidFill>
              <a:latin typeface="Calibri" panose="020F0502020204030204" pitchFamily="34" charset="0"/>
              <a:cs typeface="Arial" panose="020B0604020202020204" pitchFamily="34" charset="0"/>
            </a:endParaRPr>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3"/>
          <a:stretch>
            <a:fillRect/>
          </a:stretch>
        </p:blipFill>
        <p:spPr>
          <a:xfrm>
            <a:off x="69011" y="0"/>
            <a:ext cx="12192000" cy="1450848"/>
          </a:xfrm>
          <a:prstGeom prst="rect">
            <a:avLst/>
          </a:prstGeom>
        </p:spPr>
      </p:pic>
    </p:spTree>
    <p:extLst>
      <p:ext uri="{BB962C8B-B14F-4D97-AF65-F5344CB8AC3E}">
        <p14:creationId xmlns:p14="http://schemas.microsoft.com/office/powerpoint/2010/main" val="1214923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algn="r" rtl="1">
              <a:lnSpc>
                <a:spcPct val="107000"/>
              </a:lnSpc>
              <a:spcAft>
                <a:spcPts val="800"/>
              </a:spcAft>
            </a:pPr>
            <a:endParaRPr lang="he-IL" sz="44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4400" b="1" dirty="0">
                <a:solidFill>
                  <a:schemeClr val="tx2"/>
                </a:solidFill>
                <a:effectLst/>
                <a:latin typeface="Calibri" panose="020F0502020204030204" pitchFamily="34" charset="0"/>
                <a:ea typeface="Calibri" panose="020F0502020204030204" pitchFamily="34" charset="0"/>
                <a:cs typeface="Arial" panose="020B0604020202020204" pitchFamily="34" charset="0"/>
              </a:rPr>
              <a:t>סגירת חשבון ועזיבת העובד את מקום העבודה</a:t>
            </a:r>
            <a:endParaRPr lang="en-US" sz="2000" b="1"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p>
            <a:pPr>
              <a:lnSpc>
                <a:spcPct val="100000"/>
              </a:lnSpc>
            </a:pPr>
            <a:endParaRPr lang="he-IL" sz="4400" b="1" dirty="0">
              <a:solidFill>
                <a:schemeClr val="tx2"/>
              </a:solidFill>
              <a:latin typeface="Calibri" panose="020F0502020204030204" pitchFamily="34" charset="0"/>
              <a:cs typeface="Arial" panose="020B0604020202020204" pitchFamily="34" charset="0"/>
            </a:endParaRPr>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2"/>
          <a:stretch>
            <a:fillRect/>
          </a:stretch>
        </p:blipFill>
        <p:spPr>
          <a:xfrm>
            <a:off x="69011" y="0"/>
            <a:ext cx="12192000" cy="1450848"/>
          </a:xfrm>
          <a:prstGeom prst="rect">
            <a:avLst/>
          </a:prstGeom>
        </p:spPr>
      </p:pic>
    </p:spTree>
    <p:extLst>
      <p:ext uri="{BB962C8B-B14F-4D97-AF65-F5344CB8AC3E}">
        <p14:creationId xmlns:p14="http://schemas.microsoft.com/office/powerpoint/2010/main" val="9707804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rtl="1">
              <a:lnSpc>
                <a:spcPct val="107000"/>
              </a:lnSpc>
              <a:spcAft>
                <a:spcPts val="800"/>
              </a:spcAft>
            </a:pPr>
            <a:r>
              <a:rPr lang="he-IL" sz="3200" b="1" dirty="0">
                <a:solidFill>
                  <a:schemeClr val="tx2"/>
                </a:solidFill>
                <a:effectLst/>
                <a:latin typeface="Calibri" panose="020F0502020204030204" pitchFamily="34" charset="0"/>
                <a:ea typeface="Calibri" panose="020F0502020204030204" pitchFamily="34" charset="0"/>
                <a:cs typeface="Arial" panose="020B0604020202020204" pitchFamily="34" charset="0"/>
              </a:rPr>
              <a:t>מכתב פיטורים ואישור לעובד על תקופת עבודה</a:t>
            </a:r>
            <a:endParaRPr lang="en-US" sz="32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endParaRPr lang="he-IL"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dirty="0">
                <a:effectLst/>
                <a:latin typeface="Calibri" panose="020F0502020204030204" pitchFamily="34" charset="0"/>
                <a:ea typeface="Calibri" panose="020F0502020204030204" pitchFamily="34" charset="0"/>
                <a:cs typeface="Arial" panose="020B0604020202020204" pitchFamily="34" charset="0"/>
              </a:rPr>
              <a:t>מכתב פיטורים בכתב אם העובד פוטר (סעיף 2 לחוק הודעה מוקדמת) מנגד, ניתן לדרוש מעובד לתת מכתב התפטרות בכתב ככל שהעובד התפטר.</a:t>
            </a:r>
          </a:p>
          <a:p>
            <a:pPr algn="r" rtl="1">
              <a:lnSpc>
                <a:spcPct val="107000"/>
              </a:lnSpc>
              <a:spcAft>
                <a:spcPts val="800"/>
              </a:spcAft>
            </a:pPr>
            <a:r>
              <a:rPr lang="he-IL" dirty="0">
                <a:effectLst/>
                <a:latin typeface="Calibri" panose="020F0502020204030204" pitchFamily="34" charset="0"/>
                <a:ea typeface="Calibri" panose="020F0502020204030204" pitchFamily="34" charset="0"/>
                <a:cs typeface="Arial" panose="020B0604020202020204" pitchFamily="34" charset="0"/>
              </a:rPr>
              <a:t>    במכתב יש לציין תאריך מסירת ההודעה והמועד בו היא נכנסת לתוקף.</a:t>
            </a:r>
          </a:p>
          <a:p>
            <a:pPr marL="342900" indent="-342900" algn="r" rtl="1">
              <a:lnSpc>
                <a:spcPct val="107000"/>
              </a:lnSpc>
              <a:spcAft>
                <a:spcPts val="800"/>
              </a:spcAft>
              <a:buFont typeface="Wingdings" panose="05000000000000000000" pitchFamily="2" charset="2"/>
              <a:buChar char="q"/>
            </a:pPr>
            <a:r>
              <a:rPr lang="he-IL" dirty="0">
                <a:effectLst/>
                <a:latin typeface="Calibri" panose="020F0502020204030204" pitchFamily="34" charset="0"/>
                <a:ea typeface="Calibri" panose="020F0502020204030204" pitchFamily="34" charset="0"/>
                <a:cs typeface="Arial" panose="020B0604020202020204" pitchFamily="34" charset="0"/>
              </a:rPr>
              <a:t>מעסיק מחויב למסור לעובדו במועד סיום יחסי העבודה אישור בכתב בדבר המועד לתחילתם וסיומם של יחסי העבודה, ללא כל קשר לשאלה אם העובד פוטר או התפטר וזאת בהתאם להוראת סעיף 8(א) </a:t>
            </a:r>
            <a:r>
              <a:rPr lang="he-IL"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לחוק הודעה מוקדמת לפיטורים ולהתפטרות</a:t>
            </a:r>
            <a:r>
              <a:rPr lang="en-US" dirty="0">
                <a:effectLst/>
                <a:latin typeface="Calibri" panose="020F0502020204030204" pitchFamily="34" charset="0"/>
                <a:ea typeface="Calibri" panose="020F0502020204030204" pitchFamily="34" charset="0"/>
                <a:cs typeface="Arial" panose="020B0604020202020204" pitchFamily="34" charset="0"/>
              </a:rPr>
              <a:t>, </a:t>
            </a:r>
            <a:r>
              <a:rPr lang="he-IL" dirty="0">
                <a:effectLst/>
                <a:latin typeface="Calibri" panose="020F0502020204030204" pitchFamily="34" charset="0"/>
                <a:ea typeface="Calibri" panose="020F0502020204030204" pitchFamily="34" charset="0"/>
                <a:cs typeface="Arial" panose="020B0604020202020204" pitchFamily="34" charset="0"/>
              </a:rPr>
              <a:t>תשס"א- 2001</a:t>
            </a:r>
            <a:r>
              <a:rPr lang="en-US" dirty="0">
                <a:effectLst/>
                <a:latin typeface="Calibri" panose="020F0502020204030204" pitchFamily="34" charset="0"/>
                <a:ea typeface="Calibri" panose="020F0502020204030204" pitchFamily="34" charset="0"/>
                <a:cs typeface="Arial" panose="020B0604020202020204" pitchFamily="34" charset="0"/>
              </a:rPr>
              <a:t>.</a:t>
            </a:r>
          </a:p>
          <a:p>
            <a:pPr>
              <a:lnSpc>
                <a:spcPct val="100000"/>
              </a:lnSpc>
            </a:pPr>
            <a:endParaRPr lang="he-IL" sz="4400" b="1" dirty="0">
              <a:solidFill>
                <a:schemeClr val="tx2"/>
              </a:solidFill>
              <a:latin typeface="Calibri" panose="020F0502020204030204" pitchFamily="34" charset="0"/>
              <a:cs typeface="Arial" panose="020B0604020202020204" pitchFamily="34" charset="0"/>
            </a:endParaRPr>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3"/>
          <a:stretch>
            <a:fillRect/>
          </a:stretch>
        </p:blipFill>
        <p:spPr>
          <a:xfrm>
            <a:off x="69011" y="0"/>
            <a:ext cx="12192000" cy="1450848"/>
          </a:xfrm>
          <a:prstGeom prst="rect">
            <a:avLst/>
          </a:prstGeom>
        </p:spPr>
      </p:pic>
    </p:spTree>
    <p:extLst>
      <p:ext uri="{BB962C8B-B14F-4D97-AF65-F5344CB8AC3E}">
        <p14:creationId xmlns:p14="http://schemas.microsoft.com/office/powerpoint/2010/main" val="8140587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algn="r" rtl="1">
              <a:lnSpc>
                <a:spcPct val="107000"/>
              </a:lnSpc>
              <a:spcAft>
                <a:spcPts val="800"/>
              </a:spcAft>
            </a:pPr>
            <a:r>
              <a:rPr lang="he-IL" sz="3200" b="1" dirty="0">
                <a:solidFill>
                  <a:schemeClr val="tx2"/>
                </a:solidFill>
                <a:effectLst/>
                <a:latin typeface="Calibri" panose="020F0502020204030204" pitchFamily="34" charset="0"/>
                <a:ea typeface="Calibri" panose="020F0502020204030204" pitchFamily="34" charset="0"/>
                <a:cs typeface="Arial" panose="020B0604020202020204" pitchFamily="34" charset="0"/>
              </a:rPr>
              <a:t>הודעה מוקדמת, פיצויי פיטורים, פדיון ימי חופשה, ודמי הבראה יחסיים</a:t>
            </a:r>
            <a:endParaRPr lang="en-US" sz="32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sz="2000" dirty="0">
                <a:effectLst/>
                <a:latin typeface="Calibri" panose="020F0502020204030204" pitchFamily="34" charset="0"/>
                <a:ea typeface="Calibri" panose="020F0502020204030204" pitchFamily="34" charset="0"/>
                <a:cs typeface="Arial" panose="020B0604020202020204" pitchFamily="34" charset="0"/>
              </a:rPr>
              <a:t>לעניין הזכות לתשלום </a:t>
            </a:r>
            <a:r>
              <a:rPr lang="he-IL" sz="2000" b="1" dirty="0">
                <a:effectLst/>
                <a:latin typeface="Calibri" panose="020F0502020204030204" pitchFamily="34" charset="0"/>
                <a:ea typeface="Calibri" panose="020F0502020204030204" pitchFamily="34" charset="0"/>
                <a:cs typeface="Arial" panose="020B0604020202020204" pitchFamily="34" charset="0"/>
              </a:rPr>
              <a:t>הודעה מוקדמת ופיצויי פיטורים </a:t>
            </a:r>
            <a:r>
              <a:rPr lang="he-IL" sz="2000" dirty="0">
                <a:effectLst/>
                <a:latin typeface="Calibri" panose="020F0502020204030204" pitchFamily="34" charset="0"/>
                <a:ea typeface="Calibri" panose="020F0502020204030204" pitchFamily="34" charset="0"/>
                <a:cs typeface="Arial" panose="020B0604020202020204" pitchFamily="34" charset="0"/>
              </a:rPr>
              <a:t>דיברנו בהרצאה הקודמת.</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sz="2000" b="1" dirty="0">
                <a:effectLst/>
                <a:latin typeface="Calibri" panose="020F0502020204030204" pitchFamily="34" charset="0"/>
                <a:ea typeface="Calibri" panose="020F0502020204030204" pitchFamily="34" charset="0"/>
                <a:cs typeface="Arial" panose="020B0604020202020204" pitchFamily="34" charset="0"/>
              </a:rPr>
              <a:t>לעניין פדיון חופשה</a:t>
            </a:r>
            <a:r>
              <a:rPr lang="he-IL" sz="2000" dirty="0">
                <a:effectLst/>
                <a:latin typeface="Calibri" panose="020F0502020204030204" pitchFamily="34" charset="0"/>
                <a:ea typeface="Calibri" panose="020F0502020204030204" pitchFamily="34" charset="0"/>
                <a:cs typeface="Arial" panose="020B0604020202020204" pitchFamily="34" charset="0"/>
              </a:rPr>
              <a:t>. רק לגבי זכויות מכוח חוק לא הסכמיות.</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sz="2000" b="1" dirty="0">
                <a:effectLst/>
                <a:latin typeface="Calibri" panose="020F0502020204030204" pitchFamily="34" charset="0"/>
                <a:ea typeface="Calibri" panose="020F0502020204030204" pitchFamily="34" charset="0"/>
                <a:cs typeface="Arial" panose="020B0604020202020204" pitchFamily="34" charset="0"/>
              </a:rPr>
              <a:t>לעניין תשלום דמי הבראה </a:t>
            </a:r>
            <a:r>
              <a:rPr lang="he-IL" sz="2000" dirty="0">
                <a:effectLst/>
                <a:latin typeface="Calibri" panose="020F0502020204030204" pitchFamily="34" charset="0"/>
                <a:ea typeface="Calibri" panose="020F0502020204030204" pitchFamily="34" charset="0"/>
                <a:cs typeface="Arial" panose="020B0604020202020204" pitchFamily="34" charset="0"/>
              </a:rPr>
              <a:t>- ככל שהעובד השלים שנת עבודה אחת, קמה לו זכאי לתשלום דמי הבראה עבור כל שנת עבודה ותשלום יחסי בעד כל חלקי שנה.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sz="2000" dirty="0">
                <a:effectLst/>
                <a:latin typeface="Calibri" panose="020F0502020204030204" pitchFamily="34" charset="0"/>
                <a:ea typeface="Calibri" panose="020F0502020204030204" pitchFamily="34" charset="0"/>
                <a:cs typeface="Arial" panose="020B0604020202020204" pitchFamily="34" charset="0"/>
              </a:rPr>
              <a:t>מאחר שמועד התשלום של דמי ההבראה לרוב נקבע אחת לשנה בחודשי הקיץ ובגין השנה החולפת, במועד סיום יחסי העבודה יש לשלם לעובד </a:t>
            </a:r>
            <a:r>
              <a:rPr lang="he-IL" sz="2000" b="1" dirty="0">
                <a:effectLst/>
                <a:latin typeface="Calibri" panose="020F0502020204030204" pitchFamily="34" charset="0"/>
                <a:ea typeface="Calibri" panose="020F0502020204030204" pitchFamily="34" charset="0"/>
                <a:cs typeface="Arial" panose="020B0604020202020204" pitchFamily="34" charset="0"/>
              </a:rPr>
              <a:t>דמי הבראה יחסיים בגין התקופה שממועד תשלום האחרון ועד מועד סיום יחסי העבודה</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sz="2000" dirty="0">
                <a:effectLst/>
                <a:latin typeface="Calibri" panose="020F0502020204030204" pitchFamily="34" charset="0"/>
                <a:ea typeface="Calibri" panose="020F0502020204030204" pitchFamily="34" charset="0"/>
                <a:cs typeface="Arial" panose="020B0604020202020204" pitchFamily="34" charset="0"/>
              </a:rPr>
              <a:t>ככל שהמעסיק </a:t>
            </a:r>
            <a:r>
              <a:rPr lang="he-IL" sz="2000" b="1" dirty="0">
                <a:effectLst/>
                <a:latin typeface="Calibri" panose="020F0502020204030204" pitchFamily="34" charset="0"/>
                <a:ea typeface="Calibri" panose="020F0502020204030204" pitchFamily="34" charset="0"/>
                <a:cs typeface="Arial" panose="020B0604020202020204" pitchFamily="34" charset="0"/>
              </a:rPr>
              <a:t>לא שילם דמי הבראה במהלך תקופת ההעסקה</a:t>
            </a:r>
            <a:r>
              <a:rPr lang="he-IL" sz="2000" dirty="0">
                <a:effectLst/>
                <a:latin typeface="Calibri" panose="020F0502020204030204" pitchFamily="34" charset="0"/>
                <a:ea typeface="Calibri" panose="020F0502020204030204" pitchFamily="34" charset="0"/>
                <a:cs typeface="Arial" panose="020B0604020202020204" pitchFamily="34" charset="0"/>
              </a:rPr>
              <a:t>, זכאי העובד  לתבוע פדיון ימי הבראה ב-  7 שנים האחרונות שקדמו לתביעה בשל התיישנות.</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2400" b="1" dirty="0">
                <a:effectLst/>
                <a:latin typeface="Calibri" panose="020F050202020403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endParaRPr lang="he-IL" dirty="0">
              <a:effectLst/>
              <a:latin typeface="Calibri" panose="020F0502020204030204" pitchFamily="34" charset="0"/>
              <a:ea typeface="Calibri" panose="020F0502020204030204" pitchFamily="34" charset="0"/>
              <a:cs typeface="Arial" panose="020B0604020202020204" pitchFamily="34" charset="0"/>
            </a:endParaRPr>
          </a:p>
          <a:p>
            <a:pPr>
              <a:lnSpc>
                <a:spcPct val="100000"/>
              </a:lnSpc>
            </a:pPr>
            <a:endParaRPr lang="he-IL" sz="4400" b="1" dirty="0">
              <a:solidFill>
                <a:schemeClr val="tx2"/>
              </a:solidFill>
              <a:latin typeface="Calibri" panose="020F0502020204030204" pitchFamily="34" charset="0"/>
              <a:cs typeface="Arial" panose="020B0604020202020204" pitchFamily="34" charset="0"/>
            </a:endParaRPr>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2"/>
          <a:stretch>
            <a:fillRect/>
          </a:stretch>
        </p:blipFill>
        <p:spPr>
          <a:xfrm>
            <a:off x="69011" y="0"/>
            <a:ext cx="12192000" cy="1450848"/>
          </a:xfrm>
          <a:prstGeom prst="rect">
            <a:avLst/>
          </a:prstGeom>
        </p:spPr>
      </p:pic>
    </p:spTree>
    <p:extLst>
      <p:ext uri="{BB962C8B-B14F-4D97-AF65-F5344CB8AC3E}">
        <p14:creationId xmlns:p14="http://schemas.microsoft.com/office/powerpoint/2010/main" val="3016230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rtl="1">
              <a:lnSpc>
                <a:spcPct val="107000"/>
              </a:lnSpc>
              <a:spcAft>
                <a:spcPts val="800"/>
              </a:spcAft>
            </a:pPr>
            <a:r>
              <a:rPr lang="he-IL" sz="3200" dirty="0">
                <a:solidFill>
                  <a:schemeClr val="tx2"/>
                </a:solidFill>
                <a:effectLst/>
                <a:latin typeface="Calibri" panose="020F0502020204030204" pitchFamily="34" charset="0"/>
                <a:ea typeface="Calibri" panose="020F0502020204030204" pitchFamily="34" charset="0"/>
                <a:cs typeface="Arial" panose="020B0604020202020204" pitchFamily="34" charset="0"/>
              </a:rPr>
              <a:t> </a:t>
            </a:r>
            <a:r>
              <a:rPr lang="he-IL" sz="3200" b="1" dirty="0">
                <a:solidFill>
                  <a:schemeClr val="tx2"/>
                </a:solidFill>
                <a:effectLst/>
                <a:latin typeface="Calibri" panose="020F0502020204030204" pitchFamily="34" charset="0"/>
                <a:ea typeface="Calibri" panose="020F0502020204030204" pitchFamily="34" charset="0"/>
                <a:cs typeface="Arial" panose="020B0604020202020204" pitchFamily="34" charset="0"/>
              </a:rPr>
              <a:t>המשך  - מועדי תשלום פיצויי הלנה</a:t>
            </a:r>
            <a:endParaRPr lang="en-US" sz="32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Wingdings" panose="05000000000000000000" pitchFamily="2" charset="2"/>
              <a:buChar char="q"/>
              <a:tabLst>
                <a:tab pos="457200" algn="l"/>
              </a:tabLst>
            </a:pPr>
            <a:r>
              <a:rPr lang="he-IL" dirty="0">
                <a:effectLst/>
                <a:latin typeface="Calibri" panose="020F0502020204030204" pitchFamily="34" charset="0"/>
                <a:ea typeface="Calibri" panose="020F0502020204030204" pitchFamily="34" charset="0"/>
                <a:cs typeface="Arial" panose="020B0604020202020204" pitchFamily="34" charset="0"/>
              </a:rPr>
              <a:t>עובד שקמה לו עילה לתשלום פיצויי פיטורים מסיבה אחרת שאינה פיטורים או פטירת  עובד (כגון: הרעה  מוחשית בתנאי העבודה, התפטרות מחמת מצב רפואי וכל המקרים האחרים המזכים התפטרות בדין מפוטר) </a:t>
            </a:r>
            <a:r>
              <a:rPr lang="he-IL" b="1" dirty="0">
                <a:effectLst/>
                <a:latin typeface="Calibri" panose="020F0502020204030204" pitchFamily="34" charset="0"/>
                <a:ea typeface="Calibri" panose="020F0502020204030204" pitchFamily="34" charset="0"/>
                <a:cs typeface="Arial" panose="020B0604020202020204" pitchFamily="34" charset="0"/>
              </a:rPr>
              <a:t>המועד לתשלום פיצויי פיטורים יהיה במועד הגשת הדרישה. </a:t>
            </a:r>
            <a:endParaRPr lang="en-US"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Wingdings" panose="05000000000000000000" pitchFamily="2" charset="2"/>
              <a:buChar char="q"/>
              <a:tabLst>
                <a:tab pos="457200" algn="l"/>
              </a:tabLst>
            </a:pPr>
            <a:r>
              <a:rPr lang="he-IL" dirty="0">
                <a:effectLst/>
                <a:latin typeface="David" panose="020E0502060401010101" pitchFamily="34" charset="-79"/>
                <a:ea typeface="Calibri" panose="020F0502020204030204" pitchFamily="34" charset="0"/>
              </a:rPr>
              <a:t>לגבי פיצויי מוכח חוזה </a:t>
            </a:r>
            <a:r>
              <a:rPr lang="he-IL" b="0" i="0" dirty="0">
                <a:solidFill>
                  <a:srgbClr val="000000"/>
                </a:solidFill>
                <a:effectLst/>
                <a:latin typeface="David" panose="020E0502060401010101" pitchFamily="34" charset="-79"/>
              </a:rPr>
              <a:t>היום שנקבע לתשלום פיצוי הפיטורים </a:t>
            </a:r>
            <a:r>
              <a:rPr lang="he-IL" b="1" i="0" dirty="0">
                <a:solidFill>
                  <a:srgbClr val="000000"/>
                </a:solidFill>
                <a:effectLst/>
                <a:latin typeface="David" panose="020E0502060401010101" pitchFamily="34" charset="-79"/>
              </a:rPr>
              <a:t>על-פי אותו חוזה עבודה או הסכם</a:t>
            </a:r>
            <a:r>
              <a:rPr lang="he-IL" b="0" i="0" dirty="0">
                <a:solidFill>
                  <a:srgbClr val="000000"/>
                </a:solidFill>
                <a:effectLst/>
                <a:latin typeface="David" panose="020E0502060401010101" pitchFamily="34" charset="-79"/>
              </a:rPr>
              <a:t>, ואם לא נקבע יום כאמור והזכות כאמור נקבעה לאחר יום הפסקת יחסי עבודה </a:t>
            </a:r>
            <a:r>
              <a:rPr lang="he-IL" b="1" i="0" dirty="0">
                <a:solidFill>
                  <a:srgbClr val="000000"/>
                </a:solidFill>
                <a:effectLst/>
                <a:latin typeface="David" panose="020E0502060401010101" pitchFamily="34" charset="-79"/>
              </a:rPr>
              <a:t>– היום שבו נקבעה הזכות.</a:t>
            </a:r>
            <a:endParaRPr lang="he-IL" b="1" dirty="0">
              <a:effectLst/>
              <a:latin typeface="David" panose="020E0502060401010101" pitchFamily="34" charset="-79"/>
              <a:ea typeface="Calibri" panose="020F0502020204030204" pitchFamily="34" charset="0"/>
            </a:endParaRPr>
          </a:p>
          <a:p>
            <a:pPr marL="342900" lvl="0" indent="-342900" algn="r" rtl="1">
              <a:lnSpc>
                <a:spcPct val="107000"/>
              </a:lnSpc>
              <a:spcAft>
                <a:spcPts val="800"/>
              </a:spcAft>
              <a:buFont typeface="Wingdings" panose="05000000000000000000" pitchFamily="2" charset="2"/>
              <a:buChar char="q"/>
              <a:tabLst>
                <a:tab pos="457200" algn="l"/>
              </a:tabLst>
            </a:pPr>
            <a:r>
              <a:rPr lang="he-IL" dirty="0">
                <a:effectLst/>
                <a:latin typeface="Calibri" panose="020F0502020204030204" pitchFamily="34" charset="0"/>
                <a:ea typeface="Calibri" panose="020F0502020204030204" pitchFamily="34" charset="0"/>
                <a:cs typeface="Arial" panose="020B0604020202020204" pitchFamily="34" charset="0"/>
              </a:rPr>
              <a:t>באותם  מקרים יראו פיצויי פיטורים </a:t>
            </a:r>
            <a:r>
              <a:rPr lang="he-IL" dirty="0" err="1">
                <a:effectLst/>
                <a:latin typeface="Calibri" panose="020F0502020204030204" pitchFamily="34" charset="0"/>
                <a:ea typeface="Calibri" panose="020F0502020204030204" pitchFamily="34" charset="0"/>
                <a:cs typeface="Arial" panose="020B0604020202020204" pitchFamily="34" charset="0"/>
              </a:rPr>
              <a:t>כמולנים</a:t>
            </a:r>
            <a:r>
              <a:rPr lang="he-IL" dirty="0">
                <a:effectLst/>
                <a:latin typeface="Calibri" panose="020F0502020204030204" pitchFamily="34" charset="0"/>
                <a:ea typeface="Calibri" panose="020F0502020204030204" pitchFamily="34" charset="0"/>
                <a:cs typeface="Arial" panose="020B0604020202020204" pitchFamily="34" charset="0"/>
              </a:rPr>
              <a:t> אם לא שולמו בתוך 15 ימים ממועד הדרישה לתשלומם</a:t>
            </a:r>
            <a:r>
              <a:rPr lang="en-US" dirty="0">
                <a:effectLst/>
                <a:latin typeface="Calibri" panose="020F0502020204030204" pitchFamily="34" charset="0"/>
                <a:ea typeface="Calibri" panose="020F0502020204030204" pitchFamily="34" charset="0"/>
                <a:cs typeface="Arial" panose="020B0604020202020204" pitchFamily="34" charset="0"/>
              </a:rPr>
              <a:t>.</a:t>
            </a:r>
            <a:endParaRPr lang="he-IL"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1100" b="1" dirty="0">
                <a:effectLst/>
                <a:latin typeface="Calibri" panose="020F0502020204030204" pitchFamily="34" charset="0"/>
                <a:ea typeface="Calibri" panose="020F0502020204030204" pitchFamily="34" charset="0"/>
                <a:cs typeface="Arial" panose="020B0604020202020204" pitchFamily="34" charset="0"/>
              </a:rPr>
              <a:t> </a:t>
            </a:r>
            <a:endParaRPr lang="en-US" sz="8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1100" b="1" dirty="0">
                <a:effectLst/>
                <a:latin typeface="Calibri" panose="020F0502020204030204" pitchFamily="34" charset="0"/>
                <a:ea typeface="Calibri" panose="020F0502020204030204" pitchFamily="34" charset="0"/>
                <a:cs typeface="Arial" panose="020B0604020202020204" pitchFamily="34" charset="0"/>
              </a:rPr>
              <a:t> </a:t>
            </a:r>
            <a:endParaRPr lang="en-US" sz="8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2400" dirty="0">
                <a:effectLst/>
                <a:latin typeface="Calibri" panose="020F050202020403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2400" dirty="0">
                <a:effectLst/>
                <a:latin typeface="Calibri" panose="020F050202020403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2"/>
          <a:stretch>
            <a:fillRect/>
          </a:stretch>
        </p:blipFill>
        <p:spPr>
          <a:xfrm>
            <a:off x="69011" y="0"/>
            <a:ext cx="12192000" cy="1450848"/>
          </a:xfrm>
          <a:prstGeom prst="rect">
            <a:avLst/>
          </a:prstGeom>
        </p:spPr>
      </p:pic>
    </p:spTree>
    <p:extLst>
      <p:ext uri="{BB962C8B-B14F-4D97-AF65-F5344CB8AC3E}">
        <p14:creationId xmlns:p14="http://schemas.microsoft.com/office/powerpoint/2010/main" val="39516068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rtl="1">
              <a:lnSpc>
                <a:spcPct val="107000"/>
              </a:lnSpc>
              <a:spcAft>
                <a:spcPts val="800"/>
              </a:spcAft>
            </a:pPr>
            <a:r>
              <a:rPr lang="he-IL" sz="3200" b="1" dirty="0">
                <a:solidFill>
                  <a:schemeClr val="tx2"/>
                </a:solidFill>
                <a:effectLst/>
                <a:latin typeface="Calibri" panose="020F0502020204030204" pitchFamily="34" charset="0"/>
                <a:ea typeface="Calibri" panose="020F0502020204030204" pitchFamily="34" charset="0"/>
                <a:cs typeface="Arial" panose="020B0604020202020204" pitchFamily="34" charset="0"/>
              </a:rPr>
              <a:t>תשלום מענקי הסתגלות ופיצויים מוגדלים</a:t>
            </a:r>
            <a:endParaRPr lang="en-US" sz="32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endParaRPr lang="he-IL" sz="20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dirty="0">
                <a:effectLst/>
                <a:latin typeface="Calibri" panose="020F0502020204030204" pitchFamily="34" charset="0"/>
                <a:ea typeface="Calibri" panose="020F0502020204030204" pitchFamily="34" charset="0"/>
                <a:cs typeface="Arial" panose="020B0604020202020204" pitchFamily="34" charset="0"/>
              </a:rPr>
              <a:t>זכויות אלו אינן נובעות מכוח החוק ולהן זכאי העובד רק ככל שהוענקו לעובד לפי הסכמות אישיות, או מכוח הסכמים או הסדרים קיבוציים החלים על העובד.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2400" b="1" dirty="0">
                <a:effectLst/>
                <a:latin typeface="Calibri" panose="020F050202020403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endParaRPr lang="he-IL" dirty="0">
              <a:effectLst/>
              <a:latin typeface="Calibri" panose="020F0502020204030204" pitchFamily="34" charset="0"/>
              <a:ea typeface="Calibri" panose="020F0502020204030204" pitchFamily="34" charset="0"/>
              <a:cs typeface="Arial" panose="020B0604020202020204" pitchFamily="34" charset="0"/>
            </a:endParaRPr>
          </a:p>
          <a:p>
            <a:pPr>
              <a:lnSpc>
                <a:spcPct val="100000"/>
              </a:lnSpc>
            </a:pPr>
            <a:endParaRPr lang="he-IL" sz="4400" b="1" dirty="0">
              <a:solidFill>
                <a:schemeClr val="tx2"/>
              </a:solidFill>
              <a:latin typeface="Calibri" panose="020F0502020204030204" pitchFamily="34" charset="0"/>
              <a:cs typeface="Arial" panose="020B0604020202020204" pitchFamily="34" charset="0"/>
            </a:endParaRPr>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2"/>
          <a:stretch>
            <a:fillRect/>
          </a:stretch>
        </p:blipFill>
        <p:spPr>
          <a:xfrm>
            <a:off x="69011" y="0"/>
            <a:ext cx="12192000" cy="1450848"/>
          </a:xfrm>
          <a:prstGeom prst="rect">
            <a:avLst/>
          </a:prstGeom>
        </p:spPr>
      </p:pic>
    </p:spTree>
    <p:extLst>
      <p:ext uri="{BB962C8B-B14F-4D97-AF65-F5344CB8AC3E}">
        <p14:creationId xmlns:p14="http://schemas.microsoft.com/office/powerpoint/2010/main" val="6806498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rtl="1">
              <a:lnSpc>
                <a:spcPct val="107000"/>
              </a:lnSpc>
              <a:spcAft>
                <a:spcPts val="800"/>
              </a:spcAft>
            </a:pPr>
            <a:r>
              <a:rPr lang="he-IL" sz="3200" b="1" dirty="0">
                <a:solidFill>
                  <a:schemeClr val="tx2"/>
                </a:solidFill>
                <a:effectLst/>
                <a:latin typeface="Calibri" panose="020F0502020204030204" pitchFamily="34" charset="0"/>
                <a:ea typeface="Calibri" panose="020F0502020204030204" pitchFamily="34" charset="0"/>
                <a:cs typeface="Arial" panose="020B0604020202020204" pitchFamily="34" charset="0"/>
              </a:rPr>
              <a:t>פדיון זכויות שונות לאחר סיום יחסי העבודה</a:t>
            </a:r>
            <a:endParaRPr lang="en-US" sz="32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endParaRPr lang="he-IL" sz="20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sz="2000" dirty="0">
                <a:effectLst/>
                <a:latin typeface="Calibri" panose="020F0502020204030204" pitchFamily="34" charset="0"/>
                <a:ea typeface="Calibri" panose="020F0502020204030204" pitchFamily="34" charset="0"/>
                <a:cs typeface="Arial" panose="020B0604020202020204" pitchFamily="34" charset="0"/>
              </a:rPr>
              <a:t>דנו בנושא הזה לעיל</a:t>
            </a:r>
          </a:p>
          <a:p>
            <a:pPr marL="342900" indent="-342900" algn="r" rtl="1">
              <a:lnSpc>
                <a:spcPct val="107000"/>
              </a:lnSpc>
              <a:spcAft>
                <a:spcPts val="800"/>
              </a:spcAft>
              <a:buFont typeface="Wingdings" panose="05000000000000000000" pitchFamily="2" charset="2"/>
              <a:buChar char="q"/>
            </a:pPr>
            <a:r>
              <a:rPr lang="he-IL" sz="2000" dirty="0">
                <a:effectLst/>
                <a:latin typeface="Calibri" panose="020F0502020204030204" pitchFamily="34" charset="0"/>
                <a:ea typeface="Calibri" panose="020F0502020204030204" pitchFamily="34" charset="0"/>
                <a:cs typeface="Arial" panose="020B0604020202020204" pitchFamily="34" charset="0"/>
              </a:rPr>
              <a:t>שימו לב שככל שקיימות לעובד יתרות מחלה בלתי מנוצלות במועד סיום יחסי העבודה, הוא אינו זכאי לפדיונן, בהעדר הוראה מפורשת המקנה זכות לפדיון</a:t>
            </a:r>
            <a:r>
              <a:rPr lang="en-US" sz="2000" dirty="0">
                <a:effectLst/>
                <a:latin typeface="Calibri" panose="020F0502020204030204" pitchFamily="34" charset="0"/>
                <a:ea typeface="Calibri" panose="020F0502020204030204" pitchFamily="34" charset="0"/>
                <a:cs typeface="Arial" panose="020B0604020202020204" pitchFamily="34" charset="0"/>
              </a:rPr>
              <a:t>.</a:t>
            </a:r>
            <a:endParaRPr lang="en-US" sz="105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2400" b="1" dirty="0">
                <a:effectLst/>
                <a:latin typeface="Calibri" panose="020F050202020403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endParaRPr lang="he-IL" dirty="0">
              <a:effectLst/>
              <a:latin typeface="Calibri" panose="020F0502020204030204" pitchFamily="34" charset="0"/>
              <a:ea typeface="Calibri" panose="020F0502020204030204" pitchFamily="34" charset="0"/>
              <a:cs typeface="Arial" panose="020B0604020202020204" pitchFamily="34" charset="0"/>
            </a:endParaRPr>
          </a:p>
          <a:p>
            <a:pPr>
              <a:lnSpc>
                <a:spcPct val="100000"/>
              </a:lnSpc>
            </a:pPr>
            <a:endParaRPr lang="he-IL" sz="4400" b="1" dirty="0">
              <a:solidFill>
                <a:schemeClr val="tx2"/>
              </a:solidFill>
              <a:latin typeface="Calibri" panose="020F0502020204030204" pitchFamily="34" charset="0"/>
              <a:cs typeface="Arial" panose="020B0604020202020204" pitchFamily="34" charset="0"/>
            </a:endParaRPr>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2"/>
          <a:stretch>
            <a:fillRect/>
          </a:stretch>
        </p:blipFill>
        <p:spPr>
          <a:xfrm>
            <a:off x="69011" y="0"/>
            <a:ext cx="12192000" cy="1450848"/>
          </a:xfrm>
          <a:prstGeom prst="rect">
            <a:avLst/>
          </a:prstGeom>
        </p:spPr>
      </p:pic>
    </p:spTree>
    <p:extLst>
      <p:ext uri="{BB962C8B-B14F-4D97-AF65-F5344CB8AC3E}">
        <p14:creationId xmlns:p14="http://schemas.microsoft.com/office/powerpoint/2010/main" val="38407890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rtl="1">
              <a:lnSpc>
                <a:spcPct val="107000"/>
              </a:lnSpc>
              <a:spcAft>
                <a:spcPts val="800"/>
              </a:spcAft>
            </a:pPr>
            <a:r>
              <a:rPr lang="he-IL" sz="3200" b="1" dirty="0">
                <a:solidFill>
                  <a:schemeClr val="tx2"/>
                </a:solidFill>
                <a:effectLst/>
                <a:latin typeface="Calibri" panose="020F0502020204030204" pitchFamily="34" charset="0"/>
                <a:ea typeface="Calibri" panose="020F0502020204030204" pitchFamily="34" charset="0"/>
                <a:cs typeface="Arial" panose="020B0604020202020204" pitchFamily="34" charset="0"/>
              </a:rPr>
              <a:t>כתב ויתור וסילוק</a:t>
            </a:r>
            <a:endParaRPr lang="en-US" sz="32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sz="2000" dirty="0">
                <a:effectLst/>
                <a:latin typeface="Calibri" panose="020F0502020204030204" pitchFamily="34" charset="0"/>
                <a:ea typeface="Calibri" panose="020F0502020204030204" pitchFamily="34" charset="0"/>
                <a:cs typeface="Arial" panose="020B0604020202020204" pitchFamily="34" charset="0"/>
              </a:rPr>
              <a:t>המדיניות הכללית של בתי הדין </a:t>
            </a:r>
            <a:r>
              <a:rPr lang="he-IL" sz="2000" b="1" dirty="0">
                <a:effectLst/>
                <a:latin typeface="Calibri" panose="020F0502020204030204" pitchFamily="34" charset="0"/>
                <a:ea typeface="Calibri" panose="020F0502020204030204" pitchFamily="34" charset="0"/>
                <a:cs typeface="Arial" panose="020B0604020202020204" pitchFamily="34" charset="0"/>
              </a:rPr>
              <a:t>לעבודה היא ליתן תוקף לכתבי ויתור רק בנסיבות חריגות ולאחר בדיקה קפדנית </a:t>
            </a:r>
            <a:r>
              <a:rPr lang="he-IL" sz="2000" dirty="0">
                <a:effectLst/>
                <a:latin typeface="Calibri" panose="020F0502020204030204" pitchFamily="34" charset="0"/>
                <a:ea typeface="Calibri" panose="020F0502020204030204" pitchFamily="34" charset="0"/>
                <a:cs typeface="Arial" panose="020B0604020202020204" pitchFamily="34" charset="0"/>
              </a:rPr>
              <a:t>של תוקפם. דיברנו על עניין בהדרכה שנגעה לתשלום פיצויי פיטורים</a:t>
            </a:r>
            <a:endParaRPr lang="en-US" sz="105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sz="2000" dirty="0">
                <a:effectLst/>
                <a:latin typeface="Calibri" panose="020F0502020204030204" pitchFamily="34" charset="0"/>
                <a:ea typeface="Calibri" panose="020F0502020204030204" pitchFamily="34" charset="0"/>
                <a:cs typeface="Arial" panose="020B0604020202020204" pitchFamily="34" charset="0"/>
              </a:rPr>
              <a:t>עם זאת, </a:t>
            </a:r>
            <a:r>
              <a:rPr lang="he-IL" sz="2000" b="1" dirty="0">
                <a:effectLst/>
                <a:latin typeface="Calibri" panose="020F0502020204030204" pitchFamily="34" charset="0"/>
                <a:ea typeface="Calibri" panose="020F0502020204030204" pitchFamily="34" charset="0"/>
                <a:cs typeface="Arial" panose="020B0604020202020204" pitchFamily="34" charset="0"/>
              </a:rPr>
              <a:t>מומלץ על ידינו כדי להחתים עובד על כתב ויתור וסילוק במקרה שניתנים לו הטבות או תשלומים מעבר לחוק, או לפנים משורת הדין, במסגרת עסקה חבילה כוללת,</a:t>
            </a:r>
            <a:r>
              <a:rPr lang="he-IL" sz="2000" dirty="0">
                <a:effectLst/>
                <a:latin typeface="Calibri" panose="020F0502020204030204" pitchFamily="34" charset="0"/>
                <a:ea typeface="Calibri" panose="020F0502020204030204" pitchFamily="34" charset="0"/>
                <a:cs typeface="Arial" panose="020B0604020202020204" pitchFamily="34" charset="0"/>
              </a:rPr>
              <a:t> או </a:t>
            </a:r>
            <a:r>
              <a:rPr lang="he-IL" sz="2000" b="1" dirty="0">
                <a:effectLst/>
                <a:latin typeface="Calibri" panose="020F0502020204030204" pitchFamily="34" charset="0"/>
                <a:ea typeface="Calibri" panose="020F0502020204030204" pitchFamily="34" charset="0"/>
                <a:cs typeface="Arial" panose="020B0604020202020204" pitchFamily="34" charset="0"/>
              </a:rPr>
              <a:t>בעקבות מחלקות שהיו בין הצדדים בנוגע לתשלום זכות זו או אחרת</a:t>
            </a:r>
            <a:r>
              <a:rPr lang="en-US" sz="2000" b="1" dirty="0">
                <a:effectLst/>
                <a:latin typeface="Calibri" panose="020F0502020204030204" pitchFamily="34" charset="0"/>
                <a:ea typeface="Calibri" panose="020F0502020204030204" pitchFamily="34" charset="0"/>
                <a:cs typeface="Arial" panose="020B0604020202020204" pitchFamily="34" charset="0"/>
              </a:rPr>
              <a: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sz="2000" b="1" dirty="0">
                <a:effectLst/>
                <a:latin typeface="Calibri" panose="020F0502020204030204" pitchFamily="34" charset="0"/>
                <a:ea typeface="Calibri" panose="020F0502020204030204" pitchFamily="34" charset="0"/>
                <a:cs typeface="Arial" panose="020B0604020202020204" pitchFamily="34" charset="0"/>
              </a:rPr>
              <a:t>במסגרת מסמך זה יש לעגן העדר תביעות בגין העבר וככל שהעובד יפר </a:t>
            </a:r>
            <a:r>
              <a:rPr lang="he-IL" sz="2000" dirty="0">
                <a:effectLst/>
                <a:latin typeface="Calibri" panose="020F0502020204030204" pitchFamily="34" charset="0"/>
                <a:ea typeface="Calibri" panose="020F0502020204030204" pitchFamily="34" charset="0"/>
                <a:cs typeface="Arial" panose="020B0604020202020204" pitchFamily="34" charset="0"/>
              </a:rPr>
              <a:t>התחייבות זה יהא עליו להשיב ההטבות </a:t>
            </a:r>
            <a:r>
              <a:rPr lang="he-IL" sz="2000" b="1" dirty="0">
                <a:effectLst/>
                <a:latin typeface="Calibri" panose="020F0502020204030204" pitchFamily="34" charset="0"/>
                <a:ea typeface="Calibri" panose="020F0502020204030204" pitchFamily="34" charset="0"/>
                <a:cs typeface="Arial" panose="020B0604020202020204" pitchFamily="34" charset="0"/>
              </a:rPr>
              <a:t>שניתנו לו לפנים משורת הדין</a:t>
            </a:r>
            <a:r>
              <a:rPr lang="he-IL" sz="2000" dirty="0">
                <a:effectLst/>
                <a:latin typeface="Calibri" panose="020F0502020204030204" pitchFamily="34" charset="0"/>
                <a:ea typeface="Calibri" panose="020F0502020204030204" pitchFamily="34" charset="0"/>
                <a:cs typeface="Arial" panose="020B0604020202020204" pitchFamily="34" charset="0"/>
              </a:rPr>
              <a:t>, או לאחר מו"מ שנוהל לפתרון המחלוקות. </a:t>
            </a:r>
          </a:p>
          <a:p>
            <a:pPr marL="342900" indent="-342900" algn="r" rtl="1">
              <a:lnSpc>
                <a:spcPct val="107000"/>
              </a:lnSpc>
              <a:spcAft>
                <a:spcPts val="800"/>
              </a:spcAft>
              <a:buFont typeface="Wingdings" panose="05000000000000000000" pitchFamily="2" charset="2"/>
              <a:buChar char="q"/>
            </a:pPr>
            <a:r>
              <a:rPr lang="he-IL" sz="2000" dirty="0">
                <a:effectLst/>
                <a:latin typeface="Calibri" panose="020F0502020204030204" pitchFamily="34" charset="0"/>
                <a:ea typeface="Calibri" panose="020F0502020204030204" pitchFamily="34" charset="0"/>
                <a:cs typeface="Arial" panose="020B0604020202020204" pitchFamily="34" charset="0"/>
              </a:rPr>
              <a:t>רצוי גם שהעובד </a:t>
            </a:r>
            <a:r>
              <a:rPr lang="he-IL" sz="2000" b="1" dirty="0">
                <a:effectLst/>
                <a:latin typeface="Calibri" panose="020F0502020204030204" pitchFamily="34" charset="0"/>
                <a:ea typeface="Calibri" panose="020F0502020204030204" pitchFamily="34" charset="0"/>
                <a:cs typeface="Arial" panose="020B0604020202020204" pitchFamily="34" charset="0"/>
              </a:rPr>
              <a:t>יחתום על המסמך רק לאחר שקיים התייעצות עם עורך דין</a:t>
            </a:r>
            <a:r>
              <a:rPr lang="he-IL" sz="2000" dirty="0">
                <a:effectLst/>
                <a:latin typeface="Calibri" panose="020F0502020204030204" pitchFamily="34" charset="0"/>
                <a:ea typeface="Calibri" panose="020F0502020204030204" pitchFamily="34" charset="0"/>
                <a:cs typeface="Arial" panose="020B0604020202020204" pitchFamily="34" charset="0"/>
              </a:rPr>
              <a:t>, כדי שיינתן למסמך זה תוקף</a:t>
            </a:r>
            <a:r>
              <a:rPr lang="en-US" sz="2000" dirty="0">
                <a:effectLst/>
                <a:latin typeface="Calibri" panose="020F0502020204030204" pitchFamily="34" charset="0"/>
                <a:ea typeface="Calibri" panose="020F0502020204030204" pitchFamily="34" charset="0"/>
                <a:cs typeface="Arial" panose="020B0604020202020204" pitchFamily="34" charset="0"/>
              </a:rPr>
              <a:t>. </a:t>
            </a:r>
            <a:endParaRPr lang="en-US" sz="105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2400" b="1" dirty="0">
                <a:effectLst/>
                <a:latin typeface="Calibri" panose="020F050202020403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endParaRPr lang="he-IL" dirty="0">
              <a:effectLst/>
              <a:latin typeface="Calibri" panose="020F0502020204030204" pitchFamily="34" charset="0"/>
              <a:ea typeface="Calibri" panose="020F0502020204030204" pitchFamily="34" charset="0"/>
              <a:cs typeface="Arial" panose="020B0604020202020204" pitchFamily="34" charset="0"/>
            </a:endParaRPr>
          </a:p>
          <a:p>
            <a:pPr>
              <a:lnSpc>
                <a:spcPct val="100000"/>
              </a:lnSpc>
            </a:pPr>
            <a:endParaRPr lang="he-IL" sz="4400" b="1" dirty="0">
              <a:solidFill>
                <a:schemeClr val="tx2"/>
              </a:solidFill>
              <a:latin typeface="Calibri" panose="020F0502020204030204" pitchFamily="34" charset="0"/>
              <a:cs typeface="Arial" panose="020B0604020202020204" pitchFamily="34" charset="0"/>
            </a:endParaRPr>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2"/>
          <a:stretch>
            <a:fillRect/>
          </a:stretch>
        </p:blipFill>
        <p:spPr>
          <a:xfrm>
            <a:off x="69011" y="0"/>
            <a:ext cx="12192000" cy="1450848"/>
          </a:xfrm>
          <a:prstGeom prst="rect">
            <a:avLst/>
          </a:prstGeom>
        </p:spPr>
      </p:pic>
    </p:spTree>
    <p:extLst>
      <p:ext uri="{BB962C8B-B14F-4D97-AF65-F5344CB8AC3E}">
        <p14:creationId xmlns:p14="http://schemas.microsoft.com/office/powerpoint/2010/main" val="14853937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rtl="1">
              <a:lnSpc>
                <a:spcPct val="107000"/>
              </a:lnSpc>
              <a:spcAft>
                <a:spcPts val="800"/>
              </a:spcAft>
            </a:pPr>
            <a:r>
              <a:rPr lang="he-IL" sz="3200" b="1" dirty="0">
                <a:solidFill>
                  <a:schemeClr val="tx2"/>
                </a:solidFill>
                <a:effectLst/>
                <a:latin typeface="Calibri" panose="020F0502020204030204" pitchFamily="34" charset="0"/>
                <a:ea typeface="Calibri" panose="020F0502020204030204" pitchFamily="34" charset="0"/>
                <a:cs typeface="Arial" panose="020B0604020202020204" pitchFamily="34" charset="0"/>
              </a:rPr>
              <a:t>חובת הוצאת טופס 161 בגין מענקי פרישה</a:t>
            </a:r>
            <a:endParaRPr lang="en-US" sz="3200" b="1"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endParaRPr lang="he-IL" sz="20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sz="2000" dirty="0">
                <a:effectLst/>
                <a:latin typeface="Calibri" panose="020F0502020204030204" pitchFamily="34" charset="0"/>
                <a:ea typeface="Calibri" panose="020F0502020204030204" pitchFamily="34" charset="0"/>
                <a:cs typeface="Arial" panose="020B0604020202020204" pitchFamily="34" charset="0"/>
              </a:rPr>
              <a:t>מילוי טופס 161 ימולא עבור כל עובד שכיר הפורש ממקום העבודה, גם במצב של הפסקת העבודה עקב מוות, אם לעובד זכויות למענק (פיצויים), קצבה או תגמולים בגין עבודתו</a:t>
            </a:r>
            <a:r>
              <a:rPr lang="en-US" sz="2000" dirty="0">
                <a:effectLst/>
                <a:latin typeface="Calibri" panose="020F0502020204030204" pitchFamily="34" charset="0"/>
                <a:ea typeface="Calibri" panose="020F0502020204030204" pitchFamily="34" charset="0"/>
                <a:cs typeface="Arial" panose="020B0604020202020204" pitchFamily="34" charset="0"/>
              </a:rPr>
              <a:t>.</a:t>
            </a:r>
            <a:endParaRPr lang="en-US" sz="105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sz="2000" dirty="0">
                <a:effectLst/>
                <a:latin typeface="Calibri" panose="020F0502020204030204" pitchFamily="34" charset="0"/>
                <a:ea typeface="Calibri" panose="020F0502020204030204" pitchFamily="34" charset="0"/>
                <a:cs typeface="Arial" panose="020B0604020202020204" pitchFamily="34" charset="0"/>
              </a:rPr>
              <a:t>נציין עוד כי על המעסיק מוטלת חובה למסור לעובד טופס 161 ללא כל תנאי וללא דיחוי מכוח חובת תום הלב </a:t>
            </a:r>
            <a:r>
              <a:rPr lang="he-IL" sz="1200" dirty="0">
                <a:effectLst/>
                <a:latin typeface="Calibri" panose="020F0502020204030204" pitchFamily="34" charset="0"/>
                <a:ea typeface="Calibri" panose="020F0502020204030204" pitchFamily="34" charset="0"/>
                <a:cs typeface="Arial" panose="020B0604020202020204" pitchFamily="34" charset="0"/>
              </a:rPr>
              <a:t>דיון </a:t>
            </a:r>
            <a:r>
              <a:rPr lang="he-IL" sz="1200" dirty="0" err="1">
                <a:effectLst/>
                <a:latin typeface="Calibri" panose="020F0502020204030204" pitchFamily="34" charset="0"/>
                <a:ea typeface="Calibri" panose="020F0502020204030204" pitchFamily="34" charset="0"/>
                <a:cs typeface="Arial" panose="020B0604020202020204" pitchFamily="34" charset="0"/>
              </a:rPr>
              <a:t>נג</a:t>
            </a:r>
            <a:r>
              <a:rPr lang="he-IL" sz="1200" dirty="0">
                <a:effectLst/>
                <a:latin typeface="Calibri" panose="020F0502020204030204" pitchFamily="34" charset="0"/>
                <a:ea typeface="Calibri" panose="020F0502020204030204" pitchFamily="34" charset="0"/>
                <a:cs typeface="Arial" panose="020B0604020202020204" pitchFamily="34" charset="0"/>
              </a:rPr>
              <a:t>/234-3 (ארצי</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he-IL" sz="1200" dirty="0">
                <a:effectLst/>
                <a:latin typeface="Calibri" panose="020F0502020204030204" pitchFamily="34" charset="0"/>
                <a:ea typeface="Calibri" panose="020F0502020204030204" pitchFamily="34" charset="0"/>
                <a:cs typeface="Arial" panose="020B0604020202020204" pitchFamily="34" charset="0"/>
              </a:rPr>
              <a:t>‎</a:t>
            </a:r>
            <a:r>
              <a:rPr lang="he-IL"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מרדכי ברקן‎ ‎נ' </a:t>
            </a:r>
            <a:r>
              <a:rPr lang="he-IL" sz="12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טלדיין</a:t>
            </a:r>
            <a:r>
              <a:rPr lang="he-IL"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 </a:t>
            </a:r>
            <a:r>
              <a:rPr lang="he-IL" sz="12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אינטרקונטיננטל</a:t>
            </a:r>
            <a:r>
              <a:rPr lang="he-IL"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 בע"מ</a:t>
            </a:r>
            <a:r>
              <a:rPr lang="en-US"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he-IL" sz="1200" dirty="0" err="1">
                <a:effectLst/>
                <a:latin typeface="Calibri" panose="020F0502020204030204" pitchFamily="34" charset="0"/>
                <a:ea typeface="Calibri" panose="020F0502020204030204" pitchFamily="34" charset="0"/>
                <a:cs typeface="Arial" panose="020B0604020202020204" pitchFamily="34" charset="0"/>
              </a:rPr>
              <a:t>פ''ד</a:t>
            </a:r>
            <a:r>
              <a:rPr lang="he-IL" sz="1200" dirty="0">
                <a:effectLst/>
                <a:latin typeface="Calibri" panose="020F0502020204030204" pitchFamily="34" charset="0"/>
                <a:ea typeface="Calibri" panose="020F0502020204030204" pitchFamily="34" charset="0"/>
                <a:cs typeface="Arial" panose="020B0604020202020204" pitchFamily="34" charset="0"/>
              </a:rPr>
              <a:t> </a:t>
            </a:r>
            <a:r>
              <a:rPr lang="he-IL" sz="1200" dirty="0" err="1">
                <a:effectLst/>
                <a:latin typeface="Calibri" panose="020F0502020204030204" pitchFamily="34" charset="0"/>
                <a:ea typeface="Calibri" panose="020F0502020204030204" pitchFamily="34" charset="0"/>
                <a:cs typeface="Arial" panose="020B0604020202020204" pitchFamily="34" charset="0"/>
              </a:rPr>
              <a:t>כז</a:t>
            </a:r>
            <a:r>
              <a:rPr lang="he-IL" sz="1200" dirty="0">
                <a:effectLst/>
                <a:latin typeface="Calibri" panose="020F0502020204030204" pitchFamily="34" charset="0"/>
                <a:ea typeface="Calibri" panose="020F0502020204030204" pitchFamily="34" charset="0"/>
                <a:cs typeface="Arial" panose="020B0604020202020204" pitchFamily="34" charset="0"/>
              </a:rPr>
              <a:t>(1) 189;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sz="2000" b="1" dirty="0">
                <a:effectLst/>
                <a:latin typeface="Calibri" panose="020F0502020204030204" pitchFamily="34" charset="0"/>
                <a:ea typeface="Calibri" panose="020F0502020204030204" pitchFamily="34" charset="0"/>
                <a:cs typeface="Arial" panose="020B0604020202020204" pitchFamily="34" charset="0"/>
              </a:rPr>
              <a:t> </a:t>
            </a:r>
            <a:r>
              <a:rPr lang="he-IL" sz="2000" dirty="0">
                <a:effectLst/>
                <a:latin typeface="Calibri" panose="020F0502020204030204" pitchFamily="34" charset="0"/>
                <a:ea typeface="Calibri" panose="020F0502020204030204" pitchFamily="34" charset="0"/>
                <a:cs typeface="Arial" panose="020B0604020202020204" pitchFamily="34" charset="0"/>
              </a:rPr>
              <a:t>העדר מסירת טופס 161 שבעקבותיו נמנע מהעובד לשחרר כספי פיצויים המופקדים בקופות  עלול לחשוף את העובד בתשלום פיצויי הלנת פיצויי פיטורים</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endParaRPr lang="he-IL" dirty="0">
              <a:effectLst/>
              <a:latin typeface="Calibri" panose="020F0502020204030204" pitchFamily="34" charset="0"/>
              <a:ea typeface="Calibri" panose="020F0502020204030204" pitchFamily="34" charset="0"/>
              <a:cs typeface="Arial" panose="020B0604020202020204" pitchFamily="34" charset="0"/>
            </a:endParaRPr>
          </a:p>
          <a:p>
            <a:pPr>
              <a:lnSpc>
                <a:spcPct val="100000"/>
              </a:lnSpc>
            </a:pPr>
            <a:endParaRPr lang="he-IL" sz="4400" b="1" dirty="0">
              <a:solidFill>
                <a:schemeClr val="tx2"/>
              </a:solidFill>
              <a:latin typeface="Calibri" panose="020F0502020204030204" pitchFamily="34" charset="0"/>
              <a:cs typeface="Arial" panose="020B0604020202020204" pitchFamily="34" charset="0"/>
            </a:endParaRPr>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3"/>
          <a:stretch>
            <a:fillRect/>
          </a:stretch>
        </p:blipFill>
        <p:spPr>
          <a:xfrm>
            <a:off x="69011" y="0"/>
            <a:ext cx="12192000" cy="1450848"/>
          </a:xfrm>
          <a:prstGeom prst="rect">
            <a:avLst/>
          </a:prstGeom>
        </p:spPr>
      </p:pic>
    </p:spTree>
    <p:extLst>
      <p:ext uri="{BB962C8B-B14F-4D97-AF65-F5344CB8AC3E}">
        <p14:creationId xmlns:p14="http://schemas.microsoft.com/office/powerpoint/2010/main" val="7863344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rtl="1">
              <a:lnSpc>
                <a:spcPct val="107000"/>
              </a:lnSpc>
              <a:spcAft>
                <a:spcPts val="800"/>
              </a:spcAft>
            </a:pPr>
            <a:r>
              <a:rPr lang="he-IL" sz="3200" b="1" dirty="0">
                <a:solidFill>
                  <a:schemeClr val="tx2"/>
                </a:solidFill>
                <a:effectLst/>
                <a:latin typeface="Calibri" panose="020F0502020204030204" pitchFamily="34" charset="0"/>
                <a:ea typeface="Calibri" panose="020F0502020204030204" pitchFamily="34" charset="0"/>
                <a:cs typeface="Arial" panose="020B0604020202020204" pitchFamily="34" charset="0"/>
              </a:rPr>
              <a:t>דיווח לחברות המנהלות את הביטוח פנסיוני</a:t>
            </a:r>
            <a:r>
              <a:rPr lang="en-US" sz="3200" b="1" dirty="0">
                <a:solidFill>
                  <a:schemeClr val="tx2"/>
                </a:solidFill>
                <a:effectLst/>
                <a:latin typeface="Calibri" panose="020F0502020204030204" pitchFamily="34" charset="0"/>
                <a:ea typeface="Calibri" panose="020F0502020204030204" pitchFamily="34" charset="0"/>
                <a:cs typeface="Arial" panose="020B0604020202020204" pitchFamily="34" charset="0"/>
              </a:rPr>
              <a:t>.</a:t>
            </a:r>
            <a:endParaRPr lang="en-US" sz="32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b="1" dirty="0">
                <a:effectLst/>
                <a:latin typeface="Calibri" panose="020F0502020204030204" pitchFamily="34" charset="0"/>
                <a:ea typeface="Calibri" panose="020F0502020204030204" pitchFamily="34" charset="0"/>
                <a:cs typeface="Arial" panose="020B0604020202020204" pitchFamily="34" charset="0"/>
              </a:rPr>
              <a:t>המעסיק נדרש למסור לחברת הביטוח </a:t>
            </a:r>
            <a:r>
              <a:rPr lang="he-IL" dirty="0">
                <a:effectLst/>
                <a:latin typeface="Calibri" panose="020F0502020204030204" pitchFamily="34" charset="0"/>
                <a:ea typeface="Calibri" panose="020F0502020204030204" pitchFamily="34" charset="0"/>
                <a:cs typeface="Arial" panose="020B0604020202020204" pitchFamily="34" charset="0"/>
              </a:rPr>
              <a:t>(קרן פנסיה /קופת גמל/קופת פיצויים</a:t>
            </a:r>
            <a:r>
              <a:rPr lang="he-IL" b="1" dirty="0">
                <a:effectLst/>
                <a:latin typeface="Calibri" panose="020F0502020204030204" pitchFamily="34" charset="0"/>
                <a:ea typeface="Calibri" panose="020F0502020204030204" pitchFamily="34" charset="0"/>
                <a:cs typeface="Arial" panose="020B0604020202020204" pitchFamily="34" charset="0"/>
              </a:rPr>
              <a:t>) דיווח בדבר הפסקת ההפרשות הפנסיוניות החודשיות והטעם לכך – סיום יחסי עבודה</a:t>
            </a:r>
            <a:r>
              <a:rPr lang="en-US" b="1" dirty="0">
                <a:effectLst/>
                <a:latin typeface="Calibri" panose="020F0502020204030204" pitchFamily="34" charset="0"/>
                <a:ea typeface="Calibri" panose="020F0502020204030204" pitchFamily="34" charset="0"/>
                <a:cs typeface="Arial" panose="020B0604020202020204" pitchFamily="34" charset="0"/>
              </a:rPr>
              <a:t>.</a:t>
            </a:r>
          </a:p>
          <a:p>
            <a:pPr marL="342900" indent="-342900" algn="r" rtl="1">
              <a:lnSpc>
                <a:spcPct val="107000"/>
              </a:lnSpc>
              <a:spcAft>
                <a:spcPts val="800"/>
              </a:spcAft>
              <a:buFont typeface="Wingdings" panose="05000000000000000000" pitchFamily="2" charset="2"/>
              <a:buChar char="q"/>
            </a:pPr>
            <a:r>
              <a:rPr lang="he-IL" b="1" dirty="0">
                <a:effectLst/>
                <a:latin typeface="Calibri" panose="020F0502020204030204" pitchFamily="34" charset="0"/>
                <a:ea typeface="Calibri" panose="020F0502020204030204" pitchFamily="34" charset="0"/>
                <a:cs typeface="Arial" panose="020B0604020202020204" pitchFamily="34" charset="0"/>
              </a:rPr>
              <a:t>מכתב שחרור במקרה שהעובד סיים בזכאות תשלום פיצויים </a:t>
            </a:r>
            <a:r>
              <a:rPr lang="he-IL" dirty="0">
                <a:effectLst/>
                <a:latin typeface="Calibri" panose="020F0502020204030204" pitchFamily="34" charset="0"/>
                <a:ea typeface="Calibri" panose="020F0502020204030204" pitchFamily="34" charset="0"/>
                <a:cs typeface="Arial" panose="020B0604020202020204" pitchFamily="34" charset="0"/>
              </a:rPr>
              <a:t>וכן </a:t>
            </a:r>
            <a:r>
              <a:rPr lang="he-IL" b="1" dirty="0">
                <a:effectLst/>
                <a:latin typeface="Calibri" panose="020F0502020204030204" pitchFamily="34" charset="0"/>
                <a:ea typeface="Calibri" panose="020F0502020204030204" pitchFamily="34" charset="0"/>
                <a:cs typeface="Arial" panose="020B0604020202020204" pitchFamily="34" charset="0"/>
              </a:rPr>
              <a:t>טופס 161 צריכים להימסר בתוך 15 יום ממועד סיום העסק</a:t>
            </a:r>
            <a:r>
              <a:rPr lang="he-IL" dirty="0">
                <a:effectLst/>
                <a:latin typeface="Calibri" panose="020F0502020204030204" pitchFamily="34" charset="0"/>
                <a:ea typeface="Calibri" panose="020F0502020204030204" pitchFamily="34" charset="0"/>
                <a:cs typeface="Arial" panose="020B0604020202020204" pitchFamily="34" charset="0"/>
              </a:rPr>
              <a:t>ה שאם לא כן העובד עלול להיות זכאי לפיצויי הלנת פיצויי פיטורים מכוח סעיף </a:t>
            </a:r>
            <a:r>
              <a:rPr lang="en-US" dirty="0">
                <a:effectLst/>
                <a:latin typeface="Calibri" panose="020F0502020204030204" pitchFamily="34" charset="0"/>
                <a:ea typeface="Calibri" panose="020F0502020204030204" pitchFamily="34" charset="0"/>
                <a:cs typeface="Arial" panose="020B0604020202020204" pitchFamily="34" charset="0"/>
              </a:rPr>
              <a:t> </a:t>
            </a:r>
            <a:r>
              <a:rPr lang="en-US"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20 </a:t>
            </a:r>
            <a:r>
              <a:rPr lang="he-IL"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לחוק הגנת השכר, </a:t>
            </a:r>
            <a:r>
              <a:rPr lang="he-IL"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התשי"ח</a:t>
            </a:r>
            <a:r>
              <a:rPr lang="he-IL"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- 1958</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a:buFont typeface="Wingdings" panose="05000000000000000000" pitchFamily="2" charset="2"/>
              <a:buChar char="q"/>
            </a:pPr>
            <a:r>
              <a:rPr lang="he-IL" dirty="0">
                <a:effectLst/>
                <a:latin typeface="Calibri" panose="020F0502020204030204" pitchFamily="34" charset="0"/>
                <a:ea typeface="Calibri" panose="020F0502020204030204" pitchFamily="34" charset="0"/>
                <a:cs typeface="Arial" panose="020B0604020202020204" pitchFamily="34" charset="0"/>
              </a:rPr>
              <a:t>בנוסף, על המעסיק לדווח לחברה המנהלת את הביטוח הפנסיוני של העובד, </a:t>
            </a:r>
            <a:r>
              <a:rPr lang="he-IL" b="1" dirty="0">
                <a:effectLst/>
                <a:latin typeface="Calibri" panose="020F0502020204030204" pitchFamily="34" charset="0"/>
                <a:ea typeface="Calibri" panose="020F0502020204030204" pitchFamily="34" charset="0"/>
                <a:cs typeface="Arial" panose="020B0604020202020204" pitchFamily="34" charset="0"/>
              </a:rPr>
              <a:t>בדבר 'מעמדם' של כספי הפיצויים (והתגמולים) שבקופות ואודות הסכמתו לשחרור הכספים לטובת העובד </a:t>
            </a:r>
            <a:r>
              <a:rPr lang="he-IL" dirty="0">
                <a:effectLst/>
                <a:latin typeface="Calibri" panose="020F0502020204030204" pitchFamily="34" charset="0"/>
                <a:ea typeface="Calibri" panose="020F0502020204030204" pitchFamily="34" charset="0"/>
                <a:cs typeface="Arial" panose="020B0604020202020204" pitchFamily="34" charset="0"/>
              </a:rPr>
              <a:t>('מכתב שחרור')</a:t>
            </a:r>
            <a:r>
              <a:rPr lang="en-US" dirty="0">
                <a:effectLst/>
                <a:latin typeface="Calibri" panose="020F0502020204030204" pitchFamily="34" charset="0"/>
                <a:ea typeface="Calibri" panose="020F0502020204030204" pitchFamily="34" charset="0"/>
                <a:cs typeface="Arial" panose="020B0604020202020204" pitchFamily="34" charset="0"/>
              </a:rPr>
              <a:t>.</a:t>
            </a:r>
            <a:endParaRPr lang="he-IL" b="1" dirty="0">
              <a:solidFill>
                <a:schemeClr val="tx2"/>
              </a:solidFill>
              <a:latin typeface="Calibri" panose="020F0502020204030204" pitchFamily="34" charset="0"/>
              <a:cs typeface="Arial" panose="020B0604020202020204" pitchFamily="34" charset="0"/>
            </a:endParaRPr>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3"/>
          <a:stretch>
            <a:fillRect/>
          </a:stretch>
        </p:blipFill>
        <p:spPr>
          <a:xfrm>
            <a:off x="69011" y="0"/>
            <a:ext cx="12192000" cy="1450848"/>
          </a:xfrm>
          <a:prstGeom prst="rect">
            <a:avLst/>
          </a:prstGeom>
        </p:spPr>
      </p:pic>
    </p:spTree>
    <p:extLst>
      <p:ext uri="{BB962C8B-B14F-4D97-AF65-F5344CB8AC3E}">
        <p14:creationId xmlns:p14="http://schemas.microsoft.com/office/powerpoint/2010/main" val="7806523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he-IL" dirty="0"/>
          </a:p>
          <a:p>
            <a:pPr algn="r" rtl="1">
              <a:lnSpc>
                <a:spcPct val="107000"/>
              </a:lnSpc>
              <a:spcAft>
                <a:spcPts val="800"/>
              </a:spcAft>
            </a:pPr>
            <a:endParaRPr lang="he-IL" sz="24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endParaRPr lang="he-IL"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endParaRPr lang="he-IL" sz="24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2400" dirty="0">
                <a:effectLst/>
                <a:latin typeface="Calibri" panose="020F0502020204030204" pitchFamily="34" charset="0"/>
                <a:ea typeface="Calibri" panose="020F0502020204030204" pitchFamily="34" charset="0"/>
                <a:cs typeface="Arial" panose="020B0604020202020204" pitchFamily="34" charset="0"/>
              </a:rPr>
              <a:t>ביום 8.7.2018 פורסם ברשומות </a:t>
            </a:r>
            <a:r>
              <a:rPr lang="he-IL"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תיקון בחוק הפיקוח על שירותים פיננסיים (קופות גמל) (תיקון מס' 21) </a:t>
            </a:r>
            <a:r>
              <a:rPr lang="he-IL" sz="24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התשע"ח</a:t>
            </a:r>
            <a:r>
              <a:rPr lang="en-US"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a:t>
            </a:r>
            <a:r>
              <a:rPr lang="en-US" sz="2400" dirty="0">
                <a:effectLst/>
                <a:latin typeface="Calibri" panose="020F0502020204030204" pitchFamily="34" charset="0"/>
                <a:ea typeface="Calibri" panose="020F0502020204030204" pitchFamily="34" charset="0"/>
                <a:cs typeface="Arial" panose="020B0604020202020204" pitchFamily="34" charset="0"/>
              </a:rPr>
              <a:t> 2018, </a:t>
            </a:r>
            <a:r>
              <a:rPr lang="he-IL" sz="2400" dirty="0">
                <a:effectLst/>
                <a:latin typeface="Calibri" panose="020F0502020204030204" pitchFamily="34" charset="0"/>
                <a:ea typeface="Calibri" panose="020F0502020204030204" pitchFamily="34" charset="0"/>
                <a:cs typeface="Arial" panose="020B0604020202020204" pitchFamily="34" charset="0"/>
              </a:rPr>
              <a:t>המאפשר לפרט למשוך כספי הפיצויים, ללא אישור לכך ממעסיקו, בתום 4 חודשים ממועד העזיבה, </a:t>
            </a:r>
            <a:r>
              <a:rPr lang="he-IL" sz="2400" b="1" dirty="0">
                <a:effectLst/>
                <a:latin typeface="Calibri" panose="020F0502020204030204" pitchFamily="34" charset="0"/>
                <a:ea typeface="Calibri" panose="020F0502020204030204" pitchFamily="34" charset="0"/>
                <a:cs typeface="Arial" panose="020B0604020202020204" pitchFamily="34" charset="0"/>
              </a:rPr>
              <a:t>אם המעסיק לא העביר התנגדות מנומקת בכתב לעניין משיכה זו</a:t>
            </a:r>
            <a:r>
              <a:rPr lang="en-US" sz="2400" b="1" dirty="0">
                <a:effectLst/>
                <a:latin typeface="Calibri" panose="020F0502020204030204" pitchFamily="34" charset="0"/>
                <a:ea typeface="Calibri" panose="020F0502020204030204" pitchFamily="34" charset="0"/>
                <a:cs typeface="Arial" panose="020B0604020202020204" pitchFamily="34" charset="0"/>
              </a:rPr>
              <a:t>.</a:t>
            </a:r>
            <a:endParaRPr lang="en-US" sz="1100" b="1"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3"/>
          <a:stretch>
            <a:fillRect/>
          </a:stretch>
        </p:blipFill>
        <p:spPr>
          <a:xfrm>
            <a:off x="69011" y="0"/>
            <a:ext cx="12192000" cy="1450848"/>
          </a:xfrm>
          <a:prstGeom prst="rect">
            <a:avLst/>
          </a:prstGeom>
        </p:spPr>
      </p:pic>
    </p:spTree>
    <p:extLst>
      <p:ext uri="{BB962C8B-B14F-4D97-AF65-F5344CB8AC3E}">
        <p14:creationId xmlns:p14="http://schemas.microsoft.com/office/powerpoint/2010/main" val="37906592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he-IL" dirty="0"/>
          </a:p>
          <a:p>
            <a:r>
              <a:rPr lang="he-IL" sz="3200" b="1" dirty="0">
                <a:solidFill>
                  <a:schemeClr val="tx2"/>
                </a:solidFill>
              </a:rPr>
              <a:t>הגבלת חופש העיסוק של העובד אחר סיום עבודתו</a:t>
            </a:r>
          </a:p>
          <a:p>
            <a:pPr marL="457200" indent="-457200" algn="r" rtl="1">
              <a:lnSpc>
                <a:spcPct val="107000"/>
              </a:lnSpc>
              <a:spcAft>
                <a:spcPts val="800"/>
              </a:spcAft>
              <a:buFont typeface="Wingdings" panose="05000000000000000000" pitchFamily="2" charset="2"/>
              <a:buChar char="q"/>
            </a:pPr>
            <a:r>
              <a:rPr lang="he-IL" dirty="0">
                <a:effectLst/>
                <a:latin typeface="Calibri" panose="020F0502020204030204" pitchFamily="34" charset="0"/>
                <a:ea typeface="Calibri" panose="020F0502020204030204" pitchFamily="34" charset="0"/>
                <a:cs typeface="Arial" panose="020B0604020202020204" pitchFamily="34" charset="0"/>
              </a:rPr>
              <a:t>ככלל,  מעסיק אינו רשאי להגביל את זכותו של העובד לעבוד אצל מעסיק אחר לאחר שזה סיים את עבודתו אצלו. כולל לא בהסכם בכתב.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457200" indent="-457200" algn="r" rtl="1">
              <a:lnSpc>
                <a:spcPct val="107000"/>
              </a:lnSpc>
              <a:spcAft>
                <a:spcPts val="800"/>
              </a:spcAft>
              <a:buFont typeface="Wingdings" panose="05000000000000000000" pitchFamily="2" charset="2"/>
              <a:buChar char="q"/>
            </a:pPr>
            <a:r>
              <a:rPr lang="he-IL" dirty="0">
                <a:effectLst/>
                <a:latin typeface="Calibri" panose="020F0502020204030204" pitchFamily="34" charset="0"/>
                <a:ea typeface="Calibri" panose="020F0502020204030204" pitchFamily="34" charset="0"/>
                <a:cs typeface="Arial" panose="020B0604020202020204" pitchFamily="34" charset="0"/>
              </a:rPr>
              <a:t>בהתאם לפסיקה בית המשפט העליון בעניין</a:t>
            </a:r>
            <a:r>
              <a:rPr lang="he-IL" b="1" dirty="0">
                <a:effectLst/>
                <a:latin typeface="Calibri" panose="020F0502020204030204" pitchFamily="34" charset="0"/>
                <a:ea typeface="Calibri" panose="020F0502020204030204" pitchFamily="34" charset="0"/>
                <a:cs typeface="Arial" panose="020B0604020202020204" pitchFamily="34" charset="0"/>
              </a:rPr>
              <a:t> סער </a:t>
            </a:r>
            <a:r>
              <a:rPr lang="he-IL" dirty="0">
                <a:effectLst/>
                <a:latin typeface="Calibri" panose="020F0502020204030204" pitchFamily="34" charset="0"/>
                <a:ea typeface="Calibri" panose="020F0502020204030204" pitchFamily="34" charset="0"/>
                <a:cs typeface="Arial" panose="020B0604020202020204" pitchFamily="34" charset="0"/>
              </a:rPr>
              <a:t>אינטרס של מעסיק למנוע מעובדו לשעבר להתחרות בו, מבלי שהדבר נועד להגן על אינטרסים לגיטימיים אחרים שלו. </a:t>
            </a:r>
          </a:p>
          <a:p>
            <a:pPr marL="457200" indent="-457200" algn="r" rtl="1">
              <a:lnSpc>
                <a:spcPct val="107000"/>
              </a:lnSpc>
              <a:spcAft>
                <a:spcPts val="800"/>
              </a:spcAft>
              <a:buFont typeface="Wingdings" panose="05000000000000000000" pitchFamily="2" charset="2"/>
              <a:buChar char="q"/>
            </a:pPr>
            <a:r>
              <a:rPr lang="he-IL" dirty="0">
                <a:effectLst/>
                <a:latin typeface="Calibri" panose="020F0502020204030204" pitchFamily="34" charset="0"/>
                <a:ea typeface="Calibri" panose="020F0502020204030204" pitchFamily="34" charset="0"/>
                <a:cs typeface="Arial" panose="020B0604020202020204" pitchFamily="34" charset="0"/>
              </a:rPr>
              <a:t>בהתאם להלכת </a:t>
            </a:r>
            <a:r>
              <a:rPr lang="he-IL" b="1" dirty="0">
                <a:effectLst/>
                <a:latin typeface="Calibri" panose="020F0502020204030204" pitchFamily="34" charset="0"/>
                <a:ea typeface="Calibri" panose="020F0502020204030204" pitchFamily="34" charset="0"/>
                <a:cs typeface="Arial" panose="020B0604020202020204" pitchFamily="34" charset="0"/>
              </a:rPr>
              <a:t>צ'ק פוינט </a:t>
            </a:r>
            <a:r>
              <a:rPr lang="he-IL" dirty="0">
                <a:effectLst/>
                <a:latin typeface="Calibri" panose="020F0502020204030204" pitchFamily="34" charset="0"/>
                <a:ea typeface="Calibri" panose="020F0502020204030204" pitchFamily="34" charset="0"/>
                <a:cs typeface="Arial" panose="020B0604020202020204" pitchFamily="34" charset="0"/>
              </a:rPr>
              <a:t>אינטרסים לגיטימיים של המעסיק  להגנה הם , שמירת סוד מסחרי, השקעה בהכשרה מיוחדת, פעולות עובד שלא תום לב, תמורה מיוחדת.</a:t>
            </a:r>
          </a:p>
          <a:p>
            <a:pPr marL="457200" marR="0" lvl="0" indent="-457200" algn="r" defTabSz="914400" rtl="1" eaLnBrk="1" fontAlgn="auto" latinLnBrk="0" hangingPunct="1">
              <a:lnSpc>
                <a:spcPct val="107000"/>
              </a:lnSpc>
              <a:spcBef>
                <a:spcPts val="1000"/>
              </a:spcBef>
              <a:spcAft>
                <a:spcPts val="800"/>
              </a:spcAft>
              <a:buClrTx/>
              <a:buSzTx/>
              <a:buFont typeface="Wingdings" panose="05000000000000000000" pitchFamily="2" charset="2"/>
              <a:buChar char="q"/>
              <a:tabLst/>
              <a:defRPr/>
            </a:pPr>
            <a:r>
              <a:rPr kumimoji="0" lang="he-IL"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מעסיק המבקש למנוע מעובדו לשעבר להתחרות בו, לאחר סיום עבודתו בלא להגן על "אינטרסים לגיטימיים" כמוגדר לעיל, היא בטלה בבין היתר בהיותה נוגדת את 'תקנת הציבור</a:t>
            </a:r>
            <a:r>
              <a:rPr kumimoji="0" lang="en-US"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a:t>
            </a:r>
          </a:p>
          <a:p>
            <a:pPr algn="r" rtl="1">
              <a:lnSpc>
                <a:spcPct val="107000"/>
              </a:lnSpc>
              <a:spcAft>
                <a:spcPts val="800"/>
              </a:spcAft>
            </a:pPr>
            <a:endParaRPr lang="he-IL" sz="3200" dirty="0">
              <a:effectLst/>
              <a:latin typeface="Calibri" panose="020F0502020204030204" pitchFamily="34" charset="0"/>
              <a:ea typeface="Calibri" panose="020F0502020204030204" pitchFamily="34" charset="0"/>
              <a:cs typeface="Arial" panose="020B0604020202020204" pitchFamily="34" charset="0"/>
            </a:endParaRPr>
          </a:p>
          <a:p>
            <a:endParaRPr lang="en-US" sz="3200" b="1" dirty="0">
              <a:solidFill>
                <a:schemeClr val="tx2"/>
              </a:solidFill>
            </a:endParaRPr>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2"/>
          <a:stretch>
            <a:fillRect/>
          </a:stretch>
        </p:blipFill>
        <p:spPr>
          <a:xfrm>
            <a:off x="69011" y="0"/>
            <a:ext cx="12192000" cy="1450848"/>
          </a:xfrm>
          <a:prstGeom prst="rect">
            <a:avLst/>
          </a:prstGeom>
        </p:spPr>
      </p:pic>
    </p:spTree>
    <p:extLst>
      <p:ext uri="{BB962C8B-B14F-4D97-AF65-F5344CB8AC3E}">
        <p14:creationId xmlns:p14="http://schemas.microsoft.com/office/powerpoint/2010/main" val="14531638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he-IL" dirty="0"/>
          </a:p>
          <a:p>
            <a:pPr rtl="1">
              <a:lnSpc>
                <a:spcPct val="107000"/>
              </a:lnSpc>
              <a:spcAft>
                <a:spcPts val="800"/>
              </a:spcAft>
            </a:pPr>
            <a:r>
              <a:rPr lang="he-IL" sz="3200" b="1" dirty="0">
                <a:solidFill>
                  <a:schemeClr val="tx2"/>
                </a:solidFill>
                <a:effectLst/>
                <a:latin typeface="Calibri" panose="020F0502020204030204" pitchFamily="34" charset="0"/>
                <a:ea typeface="Calibri" panose="020F0502020204030204" pitchFamily="34" charset="0"/>
                <a:cs typeface="Arial" panose="020B0604020202020204" pitchFamily="34" charset="0"/>
              </a:rPr>
              <a:t>מיסוי מענקי פרישה</a:t>
            </a:r>
          </a:p>
          <a:p>
            <a:pPr marL="457200" indent="-457200" algn="r" rtl="1">
              <a:lnSpc>
                <a:spcPct val="107000"/>
              </a:lnSpc>
              <a:spcAft>
                <a:spcPts val="800"/>
              </a:spcAft>
              <a:buFont typeface="Wingdings" panose="05000000000000000000" pitchFamily="2" charset="2"/>
              <a:buChar char="q"/>
            </a:pPr>
            <a:endParaRPr lang="he-IL" dirty="0">
              <a:effectLst/>
              <a:latin typeface="Calibri" panose="020F0502020204030204" pitchFamily="34" charset="0"/>
              <a:ea typeface="Calibri" panose="020F0502020204030204" pitchFamily="34" charset="0"/>
              <a:cs typeface="Arial" panose="020B0604020202020204" pitchFamily="34" charset="0"/>
            </a:endParaRPr>
          </a:p>
          <a:p>
            <a:pPr marL="457200" indent="-457200" algn="r" rtl="1">
              <a:lnSpc>
                <a:spcPct val="107000"/>
              </a:lnSpc>
              <a:spcAft>
                <a:spcPts val="800"/>
              </a:spcAft>
              <a:buFont typeface="Wingdings" panose="05000000000000000000" pitchFamily="2" charset="2"/>
              <a:buChar char="q"/>
            </a:pPr>
            <a:r>
              <a:rPr lang="he-IL" dirty="0">
                <a:effectLst/>
                <a:latin typeface="Calibri" panose="020F0502020204030204" pitchFamily="34" charset="0"/>
                <a:ea typeface="Calibri" panose="020F0502020204030204" pitchFamily="34" charset="0"/>
                <a:cs typeface="Arial" panose="020B0604020202020204" pitchFamily="34" charset="0"/>
              </a:rPr>
              <a:t>סעיף 9(7א) לפקודת מס הכנסה מעניק פטור לפיצויי פרישה </a:t>
            </a:r>
            <a:r>
              <a:rPr lang="he-IL" b="1" dirty="0">
                <a:effectLst/>
                <a:latin typeface="Calibri" panose="020F0502020204030204" pitchFamily="34" charset="0"/>
                <a:ea typeface="Calibri" panose="020F0502020204030204" pitchFamily="34" charset="0"/>
                <a:cs typeface="Arial" panose="020B0604020202020204" pitchFamily="34" charset="0"/>
              </a:rPr>
              <a:t>בגובה של משכורת חודש לכל שנת עבודה</a:t>
            </a:r>
            <a:r>
              <a:rPr lang="he-IL" dirty="0">
                <a:effectLst/>
                <a:latin typeface="Calibri" panose="020F0502020204030204" pitchFamily="34" charset="0"/>
                <a:ea typeface="Calibri" panose="020F0502020204030204" pitchFamily="34" charset="0"/>
                <a:cs typeface="Arial" panose="020B0604020202020204" pitchFamily="34" charset="0"/>
              </a:rPr>
              <a:t>, בהתאם למשכורת האחרונה</a:t>
            </a:r>
            <a:r>
              <a:rPr lang="en-US" dirty="0">
                <a:effectLst/>
                <a:latin typeface="Calibri" panose="020F0502020204030204" pitchFamily="34" charset="0"/>
                <a:ea typeface="Calibri" panose="020F0502020204030204" pitchFamily="34" charset="0"/>
                <a:cs typeface="Arial" panose="020B0604020202020204" pitchFamily="34" charset="0"/>
              </a:rPr>
              <a:t>.</a:t>
            </a:r>
            <a:r>
              <a:rPr lang="he-IL" dirty="0">
                <a:effectLst/>
                <a:latin typeface="Calibri" panose="020F0502020204030204" pitchFamily="34" charset="0"/>
                <a:ea typeface="Calibri" panose="020F0502020204030204" pitchFamily="34" charset="0"/>
                <a:cs typeface="Arial" panose="020B0604020202020204" pitchFamily="34" charset="0"/>
              </a:rPr>
              <a:t> קרי – פטור שהינו מכפלת של שנות עבודה כפול משכורת אחרונה.</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457200" indent="-457200" algn="r" rtl="1">
              <a:lnSpc>
                <a:spcPct val="107000"/>
              </a:lnSpc>
              <a:spcAft>
                <a:spcPts val="800"/>
              </a:spcAft>
              <a:buFont typeface="Wingdings" panose="05000000000000000000" pitchFamily="2" charset="2"/>
              <a:buChar char="q"/>
            </a:pPr>
            <a:r>
              <a:rPr lang="he-IL" dirty="0">
                <a:effectLst/>
                <a:latin typeface="Calibri" panose="020F0502020204030204" pitchFamily="34" charset="0"/>
                <a:ea typeface="Calibri" panose="020F0502020204030204" pitchFamily="34" charset="0"/>
                <a:cs typeface="Arial" panose="020B0604020202020204" pitchFamily="34" charset="0"/>
              </a:rPr>
              <a:t>סעיף 9(7א)(ב) לפקודה קובע פטור ממס </a:t>
            </a:r>
            <a:r>
              <a:rPr lang="he-IL" b="1" dirty="0">
                <a:effectLst/>
                <a:latin typeface="Calibri" panose="020F0502020204030204" pitchFamily="34" charset="0"/>
                <a:ea typeface="Calibri" panose="020F0502020204030204" pitchFamily="34" charset="0"/>
                <a:cs typeface="Arial" panose="020B0604020202020204" pitchFamily="34" charset="0"/>
              </a:rPr>
              <a:t>למענק פטירה המשתלם לשאיריו</a:t>
            </a:r>
            <a:r>
              <a:rPr lang="he-IL" dirty="0">
                <a:effectLst/>
                <a:latin typeface="Calibri" panose="020F0502020204030204" pitchFamily="34" charset="0"/>
                <a:ea typeface="Calibri" panose="020F0502020204030204" pitchFamily="34" charset="0"/>
                <a:cs typeface="Arial" panose="020B0604020202020204" pitchFamily="34" charset="0"/>
              </a:rPr>
              <a:t> של עובד בגובה של </a:t>
            </a:r>
            <a:r>
              <a:rPr lang="he-IL" b="1" dirty="0">
                <a:effectLst/>
                <a:latin typeface="Calibri" panose="020F0502020204030204" pitchFamily="34" charset="0"/>
                <a:ea typeface="Calibri" panose="020F0502020204030204" pitchFamily="34" charset="0"/>
                <a:cs typeface="Arial" panose="020B0604020202020204" pitchFamily="34" charset="0"/>
              </a:rPr>
              <a:t>משכורת של שני חודשי עבודה לכל שנת עבודה</a:t>
            </a:r>
            <a:r>
              <a:rPr lang="en-US" dirty="0">
                <a:effectLst/>
                <a:latin typeface="Calibri" panose="020F0502020204030204" pitchFamily="34" charset="0"/>
                <a:ea typeface="Calibri" panose="020F0502020204030204" pitchFamily="34" charset="0"/>
                <a:cs typeface="Arial" panose="020B0604020202020204" pitchFamily="34" charset="0"/>
              </a:rPr>
              <a:t>.</a:t>
            </a:r>
            <a:endParaRPr lang="he-IL" dirty="0">
              <a:effectLst/>
              <a:latin typeface="Calibri" panose="020F0502020204030204" pitchFamily="34" charset="0"/>
              <a:ea typeface="Calibri" panose="020F0502020204030204" pitchFamily="34" charset="0"/>
              <a:cs typeface="Arial" panose="020B0604020202020204" pitchFamily="34" charset="0"/>
            </a:endParaRPr>
          </a:p>
          <a:p>
            <a:pPr marL="457200" indent="-457200" algn="r" rtl="1">
              <a:lnSpc>
                <a:spcPct val="107000"/>
              </a:lnSpc>
              <a:spcAft>
                <a:spcPts val="800"/>
              </a:spcAft>
              <a:buFont typeface="Wingdings" panose="05000000000000000000" pitchFamily="2" charset="2"/>
              <a:buChar char="q"/>
            </a:pPr>
            <a:r>
              <a:rPr lang="he-IL" dirty="0">
                <a:latin typeface="Calibri" panose="020F0502020204030204" pitchFamily="34" charset="0"/>
                <a:ea typeface="Calibri" panose="020F0502020204030204" pitchFamily="34" charset="0"/>
                <a:cs typeface="Arial" panose="020B0604020202020204" pitchFamily="34" charset="0"/>
              </a:rPr>
              <a:t>כאמור מעסיק מחויב להוציא טופס 161 בו פירוט מענקי פרישה.</a:t>
            </a:r>
            <a:endParaRPr lang="en-US" dirty="0">
              <a:effectLst/>
              <a:latin typeface="Calibri" panose="020F0502020204030204" pitchFamily="34" charset="0"/>
              <a:ea typeface="Calibri" panose="020F0502020204030204" pitchFamily="34" charset="0"/>
              <a:cs typeface="Arial" panose="020B0604020202020204" pitchFamily="34" charset="0"/>
            </a:endParaRPr>
          </a:p>
          <a:p>
            <a:endParaRPr lang="en-US" sz="3200" b="1" dirty="0">
              <a:solidFill>
                <a:schemeClr val="tx2"/>
              </a:solidFill>
            </a:endParaRPr>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2"/>
          <a:stretch>
            <a:fillRect/>
          </a:stretch>
        </p:blipFill>
        <p:spPr>
          <a:xfrm>
            <a:off x="69011" y="0"/>
            <a:ext cx="12192000" cy="1450848"/>
          </a:xfrm>
          <a:prstGeom prst="rect">
            <a:avLst/>
          </a:prstGeom>
        </p:spPr>
      </p:pic>
    </p:spTree>
    <p:extLst>
      <p:ext uri="{BB962C8B-B14F-4D97-AF65-F5344CB8AC3E}">
        <p14:creationId xmlns:p14="http://schemas.microsoft.com/office/powerpoint/2010/main" val="14577404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he-IL" dirty="0"/>
          </a:p>
          <a:p>
            <a:pPr rtl="1">
              <a:lnSpc>
                <a:spcPct val="107000"/>
              </a:lnSpc>
              <a:spcAft>
                <a:spcPts val="800"/>
              </a:spcAft>
            </a:pPr>
            <a:r>
              <a:rPr lang="he-IL" sz="3200" b="1" dirty="0">
                <a:solidFill>
                  <a:schemeClr val="tx2"/>
                </a:solidFill>
                <a:effectLst/>
                <a:latin typeface="Calibri" panose="020F0502020204030204" pitchFamily="34" charset="0"/>
                <a:ea typeface="Calibri" panose="020F0502020204030204" pitchFamily="34" charset="0"/>
                <a:cs typeface="Arial" panose="020B0604020202020204" pitchFamily="34" charset="0"/>
              </a:rPr>
              <a:t>מיסוי מענקי פרישה</a:t>
            </a:r>
          </a:p>
          <a:p>
            <a:pPr algn="r" rtl="1">
              <a:lnSpc>
                <a:spcPct val="107000"/>
              </a:lnSpc>
              <a:spcAft>
                <a:spcPts val="800"/>
              </a:spcAft>
            </a:pPr>
            <a:r>
              <a:rPr lang="he-IL" sz="3200" b="1" dirty="0">
                <a:effectLst/>
                <a:latin typeface="Calibri" panose="020F0502020204030204" pitchFamily="34" charset="0"/>
                <a:ea typeface="Calibri" panose="020F0502020204030204" pitchFamily="34" charset="0"/>
                <a:cs typeface="Arial" panose="020B0604020202020204" pitchFamily="34" charset="0"/>
              </a:rPr>
              <a:t>הסעיף מגביל את הפטור האמור בשני סייגים</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457200" indent="-457200" algn="r" rtl="1">
              <a:lnSpc>
                <a:spcPct val="107000"/>
              </a:lnSpc>
              <a:spcAft>
                <a:spcPts val="800"/>
              </a:spcAft>
              <a:buFont typeface="Wingdings" panose="05000000000000000000" pitchFamily="2" charset="2"/>
              <a:buChar char="q"/>
            </a:pPr>
            <a:r>
              <a:rPr lang="he-IL" sz="2800" b="1" i="1" dirty="0">
                <a:effectLst/>
                <a:latin typeface="Calibri" panose="020F0502020204030204" pitchFamily="34" charset="0"/>
                <a:ea typeface="Calibri" panose="020F0502020204030204" pitchFamily="34" charset="0"/>
                <a:cs typeface="Arial" panose="020B0604020202020204" pitchFamily="34" charset="0"/>
              </a:rPr>
              <a:t>הסייג הראשון</a:t>
            </a:r>
            <a:r>
              <a:rPr lang="he-IL" sz="2800" dirty="0">
                <a:effectLst/>
                <a:latin typeface="Calibri" panose="020F0502020204030204" pitchFamily="34" charset="0"/>
                <a:ea typeface="Calibri" panose="020F0502020204030204" pitchFamily="34" charset="0"/>
                <a:cs typeface="Arial" panose="020B0604020202020204" pitchFamily="34" charset="0"/>
              </a:rPr>
              <a:t>: בשום מקרה לא יעלה סכום הפיצויים הפטורים ממס על  12,340 ₪ (נכון לשנת 2021) לכל שנת עבודה או חלק יחסי משנה.</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457200" indent="-457200" algn="r" rtl="1">
              <a:lnSpc>
                <a:spcPct val="107000"/>
              </a:lnSpc>
              <a:spcAft>
                <a:spcPts val="800"/>
              </a:spcAft>
              <a:buFont typeface="Wingdings" panose="05000000000000000000" pitchFamily="2" charset="2"/>
              <a:buChar char="q"/>
            </a:pPr>
            <a:r>
              <a:rPr lang="he-IL" sz="2800" dirty="0">
                <a:effectLst/>
                <a:latin typeface="Calibri" panose="020F0502020204030204" pitchFamily="34" charset="0"/>
                <a:ea typeface="Calibri" panose="020F0502020204030204" pitchFamily="34" charset="0"/>
                <a:cs typeface="Arial" panose="020B0604020202020204" pitchFamily="34" charset="0"/>
              </a:rPr>
              <a:t>היום הקובע לעניין תקרת הפטור הוא יום הקבלה של פיצויי הפיטורים ולא יום הפרישה</a:t>
            </a:r>
            <a:r>
              <a:rPr lang="en-US" sz="2800" dirty="0">
                <a:effectLst/>
                <a:latin typeface="Calibri" panose="020F0502020204030204" pitchFamily="34" charset="0"/>
                <a:ea typeface="Calibri" panose="020F0502020204030204" pitchFamily="34" charset="0"/>
                <a:cs typeface="Arial" panose="020B0604020202020204" pitchFamily="34" charset="0"/>
              </a:rPr>
              <a:t>.</a:t>
            </a:r>
          </a:p>
          <a:p>
            <a:endParaRPr lang="en-US" sz="3200" b="1" dirty="0">
              <a:solidFill>
                <a:schemeClr val="tx2"/>
              </a:solidFill>
            </a:endParaRPr>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2"/>
          <a:stretch>
            <a:fillRect/>
          </a:stretch>
        </p:blipFill>
        <p:spPr>
          <a:xfrm>
            <a:off x="69011" y="0"/>
            <a:ext cx="12192000" cy="1450848"/>
          </a:xfrm>
          <a:prstGeom prst="rect">
            <a:avLst/>
          </a:prstGeom>
        </p:spPr>
      </p:pic>
    </p:spTree>
    <p:extLst>
      <p:ext uri="{BB962C8B-B14F-4D97-AF65-F5344CB8AC3E}">
        <p14:creationId xmlns:p14="http://schemas.microsoft.com/office/powerpoint/2010/main" val="39805449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he-IL" dirty="0"/>
          </a:p>
          <a:p>
            <a:pPr rtl="1">
              <a:lnSpc>
                <a:spcPct val="107000"/>
              </a:lnSpc>
              <a:spcAft>
                <a:spcPts val="800"/>
              </a:spcAft>
            </a:pPr>
            <a:r>
              <a:rPr lang="he-IL" sz="3200" b="1" dirty="0">
                <a:solidFill>
                  <a:schemeClr val="tx2"/>
                </a:solidFill>
                <a:effectLst/>
                <a:latin typeface="Calibri" panose="020F0502020204030204" pitchFamily="34" charset="0"/>
                <a:ea typeface="Calibri" panose="020F0502020204030204" pitchFamily="34" charset="0"/>
                <a:cs typeface="Arial" panose="020B0604020202020204" pitchFamily="34" charset="0"/>
              </a:rPr>
              <a:t>מיסוי מענקי פרישה</a:t>
            </a:r>
          </a:p>
          <a:p>
            <a:pPr marL="342900" marR="0" lvl="0" indent="-342900" algn="r" defTabSz="914400" rtl="1" eaLnBrk="1" fontAlgn="auto" latinLnBrk="0" hangingPunct="1">
              <a:lnSpc>
                <a:spcPct val="107000"/>
              </a:lnSpc>
              <a:spcBef>
                <a:spcPts val="1000"/>
              </a:spcBef>
              <a:spcAft>
                <a:spcPts val="800"/>
              </a:spcAft>
              <a:buClrTx/>
              <a:buSzTx/>
              <a:buFont typeface="Wingdings" panose="05000000000000000000" pitchFamily="2" charset="2"/>
              <a:buChar char="q"/>
              <a:tabLst/>
              <a:defRPr/>
            </a:pPr>
            <a:r>
              <a:rPr kumimoji="0" lang="he-IL"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הסייג השני: </a:t>
            </a:r>
            <a:r>
              <a:rPr kumimoji="0" lang="he-IL"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אם סכום הפיצויים </a:t>
            </a:r>
            <a:r>
              <a:rPr kumimoji="0" lang="he-IL"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עלה על מכפלת המשכורת האחרונה במספר שנות העבודה</a:t>
            </a:r>
            <a:r>
              <a:rPr kumimoji="0" lang="he-IL"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אך עדיין </a:t>
            </a:r>
            <a:r>
              <a:rPr kumimoji="0" lang="he-IL"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היה נמוך מהסכום מתקרת השכר המזכה (12,330) כפול שנות עבודה –   רשאי </a:t>
            </a:r>
            <a:r>
              <a:rPr kumimoji="0" lang="he-IL"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פקיד השומה להגדיל את הפטור ממס על מענקי פרישה וכספי פיצויים וזאת עד לשיעור של כ-150% מהמשכורת הנקובה בטופס 161 (ברוטו) או עד לתקרה – 12,340 ₪ לכל שנת עבודה נכון לשנת 2020, הנמוך מבניהם</a:t>
            </a:r>
            <a:r>
              <a:rPr kumimoji="0" lang="en-US"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a:t>
            </a:r>
          </a:p>
          <a:p>
            <a:pPr marL="457200" marR="0" lvl="0" indent="-457200" algn="r" defTabSz="914400" rtl="1" eaLnBrk="1" fontAlgn="auto" latinLnBrk="0" hangingPunct="1">
              <a:lnSpc>
                <a:spcPct val="107000"/>
              </a:lnSpc>
              <a:spcBef>
                <a:spcPts val="1000"/>
              </a:spcBef>
              <a:spcAft>
                <a:spcPts val="800"/>
              </a:spcAft>
              <a:buClrTx/>
              <a:buSzTx/>
              <a:buFont typeface="Wingdings" panose="05000000000000000000" pitchFamily="2" charset="2"/>
              <a:buChar char="q"/>
              <a:tabLst/>
              <a:defRPr/>
            </a:pPr>
            <a:r>
              <a:rPr lang="he-IL" dirty="0">
                <a:effectLst/>
                <a:latin typeface="Calibri" panose="020F0502020204030204" pitchFamily="34" charset="0"/>
                <a:ea typeface="Calibri" panose="020F0502020204030204" pitchFamily="34" charset="0"/>
                <a:cs typeface="Arial" panose="020B0604020202020204" pitchFamily="34" charset="0"/>
              </a:rPr>
              <a:t>שיקול הדעת של המנהל יתבסס על תקופת השירות, תנאי העבודה, גובה המשכורת ובנסיבות הפרישה. </a:t>
            </a:r>
            <a:endParaRPr lang="en-US" dirty="0">
              <a:effectLst/>
              <a:latin typeface="Calibri" panose="020F0502020204030204" pitchFamily="34" charset="0"/>
              <a:ea typeface="Calibri" panose="020F0502020204030204" pitchFamily="34" charset="0"/>
              <a:cs typeface="Arial" panose="020B0604020202020204" pitchFamily="34" charset="0"/>
            </a:endParaRPr>
          </a:p>
          <a:p>
            <a:endParaRPr lang="en-US" sz="3200" b="1" dirty="0">
              <a:solidFill>
                <a:schemeClr val="tx2"/>
              </a:solidFill>
            </a:endParaRPr>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2"/>
          <a:stretch>
            <a:fillRect/>
          </a:stretch>
        </p:blipFill>
        <p:spPr>
          <a:xfrm>
            <a:off x="69011" y="0"/>
            <a:ext cx="12192000" cy="1450848"/>
          </a:xfrm>
          <a:prstGeom prst="rect">
            <a:avLst/>
          </a:prstGeom>
        </p:spPr>
      </p:pic>
    </p:spTree>
    <p:extLst>
      <p:ext uri="{BB962C8B-B14F-4D97-AF65-F5344CB8AC3E}">
        <p14:creationId xmlns:p14="http://schemas.microsoft.com/office/powerpoint/2010/main" val="951802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rtl="1">
              <a:lnSpc>
                <a:spcPct val="107000"/>
              </a:lnSpc>
              <a:spcAft>
                <a:spcPts val="800"/>
              </a:spcAft>
            </a:pPr>
            <a:r>
              <a:rPr lang="he-IL" sz="3200" dirty="0">
                <a:solidFill>
                  <a:schemeClr val="tx2"/>
                </a:solidFill>
                <a:effectLst/>
                <a:latin typeface="Calibri" panose="020F0502020204030204" pitchFamily="34" charset="0"/>
                <a:ea typeface="Calibri" panose="020F0502020204030204" pitchFamily="34" charset="0"/>
                <a:cs typeface="Arial" panose="020B0604020202020204" pitchFamily="34" charset="0"/>
              </a:rPr>
              <a:t> </a:t>
            </a:r>
            <a:r>
              <a:rPr lang="he-IL" sz="3200" b="1" dirty="0">
                <a:solidFill>
                  <a:schemeClr val="tx2"/>
                </a:solidFill>
                <a:effectLst/>
                <a:latin typeface="Calibri" panose="020F0502020204030204" pitchFamily="34" charset="0"/>
                <a:ea typeface="Calibri" panose="020F0502020204030204" pitchFamily="34" charset="0"/>
                <a:cs typeface="Arial" panose="020B0604020202020204" pitchFamily="34" charset="0"/>
              </a:rPr>
              <a:t>מהו שיעורי פיצוי הלנה</a:t>
            </a:r>
            <a:endParaRPr lang="en-US" sz="32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p>
            <a:pPr marL="171450" indent="-171450" algn="r" rtl="1">
              <a:lnSpc>
                <a:spcPct val="107000"/>
              </a:lnSpc>
              <a:spcAft>
                <a:spcPts val="800"/>
              </a:spcAft>
              <a:buFont typeface="Wingdings" panose="05000000000000000000" pitchFamily="2" charset="2"/>
              <a:buChar char="q"/>
            </a:pPr>
            <a:r>
              <a:rPr lang="he-IL" dirty="0">
                <a:effectLst/>
                <a:latin typeface="Calibri" panose="020F0502020204030204" pitchFamily="34" charset="0"/>
                <a:ea typeface="Calibri" panose="020F0502020204030204" pitchFamily="34" charset="0"/>
                <a:cs typeface="Arial" panose="020B0604020202020204" pitchFamily="34" charset="0"/>
              </a:rPr>
              <a:t>סעיף 20(ב) לחוק הגנת השכר, תשי"ח-1958,  שולמו פיצויי הפיטורים בתקופה שבין היום </a:t>
            </a:r>
            <a:r>
              <a:rPr lang="he-IL" b="1" dirty="0">
                <a:effectLst/>
                <a:latin typeface="Calibri" panose="020F0502020204030204" pitchFamily="34" charset="0"/>
                <a:ea typeface="Calibri" panose="020F0502020204030204" pitchFamily="34" charset="0"/>
                <a:cs typeface="Arial" panose="020B0604020202020204" pitchFamily="34" charset="0"/>
              </a:rPr>
              <a:t>הששה עשר לבין היום השלושים שלאחר המועד לתשלומם </a:t>
            </a:r>
            <a:r>
              <a:rPr lang="he-IL" dirty="0">
                <a:effectLst/>
                <a:latin typeface="Calibri" panose="020F0502020204030204" pitchFamily="34" charset="0"/>
                <a:ea typeface="Calibri" panose="020F0502020204030204" pitchFamily="34" charset="0"/>
                <a:cs typeface="Arial" panose="020B0604020202020204" pitchFamily="34" charset="0"/>
              </a:rPr>
              <a:t>– </a:t>
            </a:r>
            <a:r>
              <a:rPr lang="he-IL" b="1" dirty="0">
                <a:effectLst/>
                <a:latin typeface="Calibri" panose="020F0502020204030204" pitchFamily="34" charset="0"/>
                <a:ea typeface="Calibri" panose="020F0502020204030204" pitchFamily="34" charset="0"/>
                <a:cs typeface="Arial" panose="020B0604020202020204" pitchFamily="34" charset="0"/>
              </a:rPr>
              <a:t>הפרשי הצמדה לתקופה </a:t>
            </a:r>
            <a:r>
              <a:rPr lang="he-IL" dirty="0">
                <a:effectLst/>
                <a:latin typeface="Calibri" panose="020F0502020204030204" pitchFamily="34" charset="0"/>
                <a:ea typeface="Calibri" panose="020F0502020204030204" pitchFamily="34" charset="0"/>
                <a:cs typeface="Arial" panose="020B0604020202020204" pitchFamily="34" charset="0"/>
              </a:rPr>
              <a:t>שמן המועד לתשלומם עד ליום שבו שולמו;</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171450" indent="-171450" algn="r" rtl="1">
              <a:lnSpc>
                <a:spcPct val="107000"/>
              </a:lnSpc>
              <a:spcAft>
                <a:spcPts val="800"/>
              </a:spcAft>
              <a:buFont typeface="Wingdings" panose="05000000000000000000" pitchFamily="2" charset="2"/>
              <a:buChar char="q"/>
            </a:pPr>
            <a:r>
              <a:rPr lang="he-IL" b="1" dirty="0">
                <a:effectLst/>
                <a:latin typeface="Calibri" panose="020F0502020204030204" pitchFamily="34" charset="0"/>
                <a:ea typeface="Calibri" panose="020F0502020204030204" pitchFamily="34" charset="0"/>
                <a:cs typeface="Arial" panose="020B0604020202020204" pitchFamily="34" charset="0"/>
              </a:rPr>
              <a:t>שולמו פיצויי הפיטורים לאחר היום השלושים שלאחר המועד לתשלומם </a:t>
            </a:r>
            <a:r>
              <a:rPr lang="he-IL" dirty="0">
                <a:effectLst/>
                <a:latin typeface="Calibri" panose="020F0502020204030204" pitchFamily="34" charset="0"/>
                <a:ea typeface="Calibri" panose="020F0502020204030204" pitchFamily="34" charset="0"/>
                <a:cs typeface="Arial" panose="020B0604020202020204" pitchFamily="34" charset="0"/>
              </a:rPr>
              <a:t>- הפרשי הצמדה לתקופה שמן המועד לתשלומם עד ליום שבו שולמו, בתוספת 20% על הסכום הכולל של פיצויי הפיטורים והפרשי ההצמדה כאמור בעד כל חודש שבו לא שולמו פיצויי הפיטורים; בעד חלק מחודש תשולם התוספת של 20% האמורה באופן יחסי.</a:t>
            </a:r>
            <a:endParaRPr lang="en-US" dirty="0">
              <a:effectLst/>
              <a:latin typeface="Calibri" panose="020F0502020204030204" pitchFamily="34" charset="0"/>
              <a:ea typeface="Calibri" panose="020F0502020204030204" pitchFamily="34" charset="0"/>
              <a:cs typeface="Arial" panose="020B0604020202020204" pitchFamily="34" charset="0"/>
            </a:endParaRPr>
          </a:p>
          <a:p>
            <a:pPr rtl="1">
              <a:lnSpc>
                <a:spcPct val="107000"/>
              </a:lnSpc>
              <a:spcAft>
                <a:spcPts val="800"/>
              </a:spcAft>
            </a:pPr>
            <a:endParaRPr lang="en-US"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1100" b="1" dirty="0">
                <a:effectLst/>
                <a:latin typeface="Calibri" panose="020F0502020204030204" pitchFamily="34" charset="0"/>
                <a:ea typeface="Calibri" panose="020F0502020204030204" pitchFamily="34" charset="0"/>
                <a:cs typeface="Arial" panose="020B0604020202020204" pitchFamily="34" charset="0"/>
              </a:rPr>
              <a:t> </a:t>
            </a:r>
            <a:endParaRPr lang="en-US" sz="8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2400" dirty="0">
                <a:effectLst/>
                <a:latin typeface="Calibri" panose="020F050202020403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2400" dirty="0">
                <a:effectLst/>
                <a:latin typeface="Calibri" panose="020F050202020403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2"/>
          <a:stretch>
            <a:fillRect/>
          </a:stretch>
        </p:blipFill>
        <p:spPr>
          <a:xfrm>
            <a:off x="69011" y="0"/>
            <a:ext cx="12192000" cy="1450848"/>
          </a:xfrm>
          <a:prstGeom prst="rect">
            <a:avLst/>
          </a:prstGeom>
        </p:spPr>
      </p:pic>
    </p:spTree>
    <p:extLst>
      <p:ext uri="{BB962C8B-B14F-4D97-AF65-F5344CB8AC3E}">
        <p14:creationId xmlns:p14="http://schemas.microsoft.com/office/powerpoint/2010/main" val="10516298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he-IL" dirty="0"/>
          </a:p>
          <a:p>
            <a:pPr marL="342900" indent="-342900" algn="r" rtl="1">
              <a:lnSpc>
                <a:spcPct val="107000"/>
              </a:lnSpc>
              <a:spcAft>
                <a:spcPts val="800"/>
              </a:spcAft>
              <a:buFont typeface="Wingdings" panose="05000000000000000000" pitchFamily="2" charset="2"/>
              <a:buChar char="q"/>
            </a:pPr>
            <a:r>
              <a:rPr lang="he-IL" sz="2400" dirty="0">
                <a:effectLst/>
                <a:latin typeface="Calibri" panose="020F0502020204030204" pitchFamily="34" charset="0"/>
                <a:ea typeface="Calibri" panose="020F0502020204030204" pitchFamily="34" charset="0"/>
                <a:cs typeface="Arial" panose="020B0604020202020204" pitchFamily="34" charset="0"/>
              </a:rPr>
              <a:t>כל סכום שנתקבל על-ידי עובד שכיר כמענק פרישה בנוסף על הסכום הפטור חייב לשאת במס הכנסה (</a:t>
            </a:r>
            <a:r>
              <a:rPr lang="he-IL" sz="2400" dirty="0" err="1">
                <a:effectLst/>
                <a:latin typeface="Calibri" panose="020F0502020204030204" pitchFamily="34" charset="0"/>
                <a:ea typeface="Calibri" panose="020F0502020204030204" pitchFamily="34" charset="0"/>
                <a:cs typeface="Arial" panose="020B0604020202020204" pitchFamily="34" charset="0"/>
              </a:rPr>
              <a:t>פירותי</a:t>
            </a:r>
            <a:r>
              <a:rPr lang="he-IL" sz="2400" dirty="0">
                <a:effectLst/>
                <a:latin typeface="Calibri" panose="020F0502020204030204" pitchFamily="34" charset="0"/>
                <a:ea typeface="Calibri" panose="020F0502020204030204" pitchFamily="34" charset="0"/>
                <a:cs typeface="Arial" panose="020B0604020202020204" pitchFamily="34" charset="0"/>
              </a:rPr>
              <a:t>) רגיל</a:t>
            </a:r>
            <a:r>
              <a:rPr lang="en-US" sz="2400" dirty="0">
                <a:effectLst/>
                <a:latin typeface="Calibri" panose="020F0502020204030204" pitchFamily="34" charset="0"/>
                <a:ea typeface="Calibri" panose="020F0502020204030204" pitchFamily="34" charset="0"/>
                <a:cs typeface="Arial" panose="020B0604020202020204" pitchFamily="34" charset="0"/>
              </a:rPr>
              <a:t>.</a:t>
            </a:r>
            <a:endParaRPr lang="he-IL" sz="24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r>
              <a:rPr lang="he-IL" sz="2400" b="1" dirty="0">
                <a:effectLst/>
                <a:latin typeface="Calibri" panose="020F0502020204030204" pitchFamily="34" charset="0"/>
                <a:ea typeface="Calibri" panose="020F0502020204030204" pitchFamily="34" charset="0"/>
                <a:cs typeface="Arial" panose="020B0604020202020204" pitchFamily="34" charset="0"/>
              </a:rPr>
              <a:t>הפטור ניתן לא רק לפיצויי פיטורים אלא לכל תשלום ששולם בזיקה לפרישה</a:t>
            </a:r>
          </a:p>
          <a:p>
            <a:pPr marL="800100" lvl="1" indent="-342900" algn="r">
              <a:lnSpc>
                <a:spcPct val="107000"/>
              </a:lnSpc>
              <a:spcAft>
                <a:spcPts val="800"/>
              </a:spcAft>
              <a:buFont typeface="Wingdings" panose="05000000000000000000" pitchFamily="2" charset="2"/>
              <a:buChar char="Ø"/>
            </a:pPr>
            <a:r>
              <a:rPr lang="he-IL" sz="2200" dirty="0">
                <a:effectLst/>
                <a:latin typeface="Calibri" panose="020F0502020204030204" pitchFamily="34" charset="0"/>
                <a:ea typeface="Calibri" panose="020F0502020204030204" pitchFamily="34" charset="0"/>
                <a:cs typeface="Arial" panose="020B0604020202020204" pitchFamily="34" charset="0"/>
              </a:rPr>
              <a:t>כדי להיכנס להוראת הסעיף המקנה הטבה של פטור ממס למענקי פרישה, התשלום צריך להיות </a:t>
            </a:r>
            <a:r>
              <a:rPr lang="he-IL" sz="2200" b="1" dirty="0">
                <a:effectLst/>
                <a:latin typeface="Calibri" panose="020F0502020204030204" pitchFamily="34" charset="0"/>
                <a:ea typeface="Calibri" panose="020F0502020204030204" pitchFamily="34" charset="0"/>
                <a:cs typeface="Arial" panose="020B0604020202020204" pitchFamily="34" charset="0"/>
              </a:rPr>
              <a:t>קשור בפרישה </a:t>
            </a:r>
            <a:r>
              <a:rPr lang="he-IL" sz="2200" dirty="0">
                <a:effectLst/>
                <a:latin typeface="Calibri" panose="020F0502020204030204" pitchFamily="34" charset="0"/>
                <a:ea typeface="Calibri" panose="020F0502020204030204" pitchFamily="34" charset="0"/>
                <a:cs typeface="Arial" panose="020B0604020202020204" pitchFamily="34" charset="0"/>
              </a:rPr>
              <a:t>(כריתת הגזע שמפיק הכנסה), לא </a:t>
            </a:r>
            <a:r>
              <a:rPr lang="he-IL" sz="2200" b="1" dirty="0">
                <a:effectLst/>
                <a:latin typeface="Calibri" panose="020F0502020204030204" pitchFamily="34" charset="0"/>
                <a:ea typeface="Calibri" panose="020F0502020204030204" pitchFamily="34" charset="0"/>
                <a:cs typeface="Arial" panose="020B0604020202020204" pitchFamily="34" charset="0"/>
              </a:rPr>
              <a:t>מספיק שהוא שולם במועד הפרישה</a:t>
            </a:r>
            <a:r>
              <a:rPr lang="he-IL" sz="2200" dirty="0">
                <a:effectLst/>
                <a:latin typeface="Calibri" panose="020F0502020204030204" pitchFamily="34" charset="0"/>
                <a:ea typeface="Calibri" panose="020F0502020204030204" pitchFamily="34" charset="0"/>
                <a:cs typeface="Arial" panose="020B0604020202020204" pitchFamily="34" charset="0"/>
              </a:rPr>
              <a:t>. </a:t>
            </a:r>
          </a:p>
          <a:p>
            <a:pPr marL="800100" lvl="1" indent="-342900" algn="r">
              <a:lnSpc>
                <a:spcPct val="107000"/>
              </a:lnSpc>
              <a:spcAft>
                <a:spcPts val="800"/>
              </a:spcAft>
              <a:buFont typeface="Wingdings" panose="05000000000000000000" pitchFamily="2" charset="2"/>
              <a:buChar char="Ø"/>
            </a:pPr>
            <a:r>
              <a:rPr lang="he-IL" sz="2200" dirty="0">
                <a:effectLst/>
                <a:latin typeface="Calibri" panose="020F0502020204030204" pitchFamily="34" charset="0"/>
                <a:ea typeface="Calibri" panose="020F0502020204030204" pitchFamily="34" charset="0"/>
                <a:cs typeface="Arial" panose="020B0604020202020204" pitchFamily="34" charset="0"/>
              </a:rPr>
              <a:t>כל תשלום הניתן בגין הפרישה עצמה (כגון: פדיון ימי מחלה, פיצויים מוגדלים,  מענקי פרישה), וגם אם ניתן לו כינוי שונה ע"י הצדדים ייכלל בגדר פיצויי פרישה</a:t>
            </a:r>
            <a:r>
              <a:rPr lang="en-US" sz="2200" dirty="0">
                <a:effectLst/>
                <a:latin typeface="Calibri" panose="020F0502020204030204" pitchFamily="34" charset="0"/>
                <a:ea typeface="Calibri" panose="020F0502020204030204" pitchFamily="34" charset="0"/>
                <a:cs typeface="Arial" panose="020B0604020202020204" pitchFamily="34" charset="0"/>
              </a:rPr>
              <a:t>.</a:t>
            </a:r>
            <a:endParaRPr lang="he-IL" sz="2200" dirty="0">
              <a:effectLst/>
              <a:latin typeface="Calibri" panose="020F0502020204030204" pitchFamily="34" charset="0"/>
              <a:ea typeface="Calibri" panose="020F0502020204030204" pitchFamily="34" charset="0"/>
              <a:cs typeface="Arial" panose="020B0604020202020204" pitchFamily="34" charset="0"/>
            </a:endParaRPr>
          </a:p>
          <a:p>
            <a:pPr marL="800100" lvl="1" indent="-342900" algn="r">
              <a:lnSpc>
                <a:spcPct val="107000"/>
              </a:lnSpc>
              <a:spcAft>
                <a:spcPts val="800"/>
              </a:spcAft>
              <a:buFont typeface="Wingdings" panose="05000000000000000000" pitchFamily="2" charset="2"/>
              <a:buChar char="Ø"/>
            </a:pPr>
            <a:r>
              <a:rPr lang="he-IL" sz="2200" dirty="0">
                <a:effectLst/>
                <a:latin typeface="Calibri" panose="020F0502020204030204" pitchFamily="34" charset="0"/>
                <a:ea typeface="Calibri" panose="020F0502020204030204" pitchFamily="34" charset="0"/>
                <a:cs typeface="Arial" panose="020B0604020202020204" pitchFamily="34" charset="0"/>
              </a:rPr>
              <a:t>בהתאם לפסיקה, אין יסוד הגיוני להוציא מתחולת הסעיף פיצויים ששולמו </a:t>
            </a:r>
            <a:r>
              <a:rPr lang="he-IL" sz="2200" b="1" dirty="0">
                <a:effectLst/>
                <a:latin typeface="Calibri" panose="020F0502020204030204" pitchFamily="34" charset="0"/>
                <a:ea typeface="Calibri" panose="020F0502020204030204" pitchFamily="34" charset="0"/>
                <a:cs typeface="Arial" panose="020B0604020202020204" pitchFamily="34" charset="0"/>
              </a:rPr>
              <a:t>עקב הפרת חוזה העבודה </a:t>
            </a:r>
            <a:r>
              <a:rPr lang="he-IL" sz="2200" dirty="0">
                <a:effectLst/>
                <a:latin typeface="Calibri" panose="020F0502020204030204" pitchFamily="34" charset="0"/>
                <a:ea typeface="Calibri" panose="020F0502020204030204" pitchFamily="34" charset="0"/>
                <a:cs typeface="Arial" panose="020B0604020202020204" pitchFamily="34" charset="0"/>
              </a:rPr>
              <a:t>מצד המעסיק</a:t>
            </a:r>
            <a:r>
              <a:rPr lang="en-US" sz="2200" dirty="0">
                <a:effectLst/>
                <a:latin typeface="Calibri" panose="020F0502020204030204" pitchFamily="34" charset="0"/>
                <a:ea typeface="Calibri" panose="020F0502020204030204" pitchFamily="34" charset="0"/>
                <a:cs typeface="Arial" panose="020B0604020202020204" pitchFamily="34" charset="0"/>
              </a:rPr>
              <a:t>.</a:t>
            </a:r>
            <a:endParaRPr lang="he-IL" sz="2200" dirty="0">
              <a:effectLst/>
              <a:latin typeface="Calibri" panose="020F0502020204030204" pitchFamily="34" charset="0"/>
              <a:ea typeface="Calibri" panose="020F0502020204030204" pitchFamily="34" charset="0"/>
              <a:cs typeface="Arial" panose="020B0604020202020204" pitchFamily="34" charset="0"/>
            </a:endParaRPr>
          </a:p>
          <a:p>
            <a:pPr marL="800100" lvl="1" indent="-342900" algn="r">
              <a:lnSpc>
                <a:spcPct val="107000"/>
              </a:lnSpc>
              <a:spcAft>
                <a:spcPts val="800"/>
              </a:spcAft>
              <a:buFont typeface="Wingdings" panose="05000000000000000000" pitchFamily="2" charset="2"/>
              <a:buChar char="Ø"/>
            </a:pPr>
            <a:r>
              <a:rPr lang="he-IL" sz="2200" dirty="0">
                <a:effectLst/>
                <a:latin typeface="Calibri" panose="020F0502020204030204" pitchFamily="34" charset="0"/>
                <a:ea typeface="Calibri" panose="020F0502020204030204" pitchFamily="34" charset="0"/>
                <a:cs typeface="Arial" panose="020B0604020202020204" pitchFamily="34" charset="0"/>
              </a:rPr>
              <a:t>מהותו האמיתית של תשלום לצרכי מס הכנסה הינה שאלה משפטית אשר קביעת הצדדים לגביה בהסכם פשרה אינה קובעת</a:t>
            </a:r>
            <a:r>
              <a:rPr lang="en-US" sz="2200" dirty="0">
                <a:effectLst/>
                <a:latin typeface="Calibri" panose="020F0502020204030204" pitchFamily="34" charset="0"/>
                <a:ea typeface="Calibri" panose="020F0502020204030204" pitchFamily="34" charset="0"/>
                <a:cs typeface="Arial" panose="020B0604020202020204" pitchFamily="34" charset="0"/>
              </a:rPr>
              <a:t>.</a:t>
            </a:r>
          </a:p>
          <a:p>
            <a:pPr marL="342900" indent="-342900" algn="r" rtl="1">
              <a:lnSpc>
                <a:spcPct val="107000"/>
              </a:lnSpc>
              <a:spcAft>
                <a:spcPts val="800"/>
              </a:spcAft>
              <a:buFont typeface="Wingdings" panose="05000000000000000000" pitchFamily="2" charset="2"/>
              <a:buChar char="q"/>
            </a:pPr>
            <a:endParaRPr lang="he-IL" sz="24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07000"/>
              </a:lnSpc>
              <a:spcAft>
                <a:spcPts val="800"/>
              </a:spcAft>
              <a:buFont typeface="Wingdings" panose="05000000000000000000" pitchFamily="2" charset="2"/>
              <a:buChar char="q"/>
            </a:pP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457200" marR="0" lvl="0" indent="-457200" algn="r" defTabSz="914400" rtl="1" eaLnBrk="1" fontAlgn="auto" latinLnBrk="0" hangingPunct="1">
              <a:lnSpc>
                <a:spcPct val="107000"/>
              </a:lnSpc>
              <a:spcBef>
                <a:spcPts val="1000"/>
              </a:spcBef>
              <a:spcAft>
                <a:spcPts val="800"/>
              </a:spcAft>
              <a:buClrTx/>
              <a:buSzTx/>
              <a:buFont typeface="Wingdings" panose="05000000000000000000" pitchFamily="2" charset="2"/>
              <a:buChar char="q"/>
              <a:tabLst/>
              <a:defRPr/>
            </a:pPr>
            <a:endParaRPr lang="en-US" dirty="0">
              <a:effectLst/>
              <a:latin typeface="Calibri" panose="020F0502020204030204" pitchFamily="34" charset="0"/>
              <a:ea typeface="Calibri" panose="020F0502020204030204" pitchFamily="34" charset="0"/>
              <a:cs typeface="Arial" panose="020B0604020202020204" pitchFamily="34" charset="0"/>
            </a:endParaRPr>
          </a:p>
          <a:p>
            <a:endParaRPr lang="en-US" sz="3200" b="1" dirty="0">
              <a:solidFill>
                <a:schemeClr val="tx2"/>
              </a:solidFill>
            </a:endParaRPr>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2"/>
          <a:stretch>
            <a:fillRect/>
          </a:stretch>
        </p:blipFill>
        <p:spPr>
          <a:xfrm>
            <a:off x="69011" y="0"/>
            <a:ext cx="12192000" cy="1450848"/>
          </a:xfrm>
          <a:prstGeom prst="rect">
            <a:avLst/>
          </a:prstGeom>
        </p:spPr>
      </p:pic>
    </p:spTree>
    <p:extLst>
      <p:ext uri="{BB962C8B-B14F-4D97-AF65-F5344CB8AC3E}">
        <p14:creationId xmlns:p14="http://schemas.microsoft.com/office/powerpoint/2010/main" val="16803538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he-IL" dirty="0"/>
          </a:p>
          <a:p>
            <a:pPr rtl="1">
              <a:lnSpc>
                <a:spcPct val="107000"/>
              </a:lnSpc>
              <a:spcAft>
                <a:spcPts val="800"/>
              </a:spcAft>
            </a:pPr>
            <a:endParaRPr lang="he-IL" sz="4000" b="1"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p>
            <a:pPr rtl="1">
              <a:lnSpc>
                <a:spcPct val="107000"/>
              </a:lnSpc>
              <a:spcAft>
                <a:spcPts val="800"/>
              </a:spcAft>
            </a:pPr>
            <a:endParaRPr lang="he-IL" sz="4000" b="1" dirty="0">
              <a:solidFill>
                <a:schemeClr val="tx2"/>
              </a:solidFill>
              <a:latin typeface="Calibri" panose="020F0502020204030204" pitchFamily="34" charset="0"/>
              <a:ea typeface="Calibri" panose="020F0502020204030204" pitchFamily="34" charset="0"/>
              <a:cs typeface="Arial" panose="020B0604020202020204" pitchFamily="34" charset="0"/>
            </a:endParaRPr>
          </a:p>
          <a:p>
            <a:pPr rtl="1">
              <a:lnSpc>
                <a:spcPct val="107000"/>
              </a:lnSpc>
              <a:spcAft>
                <a:spcPts val="800"/>
              </a:spcAft>
            </a:pPr>
            <a:r>
              <a:rPr lang="he-IL" sz="4000" b="1" dirty="0">
                <a:solidFill>
                  <a:schemeClr val="tx2"/>
                </a:solidFill>
                <a:effectLst/>
                <a:latin typeface="Calibri" panose="020F0502020204030204" pitchFamily="34" charset="0"/>
                <a:ea typeface="Calibri" panose="020F0502020204030204" pitchFamily="34" charset="0"/>
                <a:cs typeface="Arial" panose="020B0604020202020204" pitchFamily="34" charset="0"/>
              </a:rPr>
              <a:t>שאלות</a:t>
            </a:r>
          </a:p>
          <a:p>
            <a:pPr marL="342900" indent="-342900" algn="r" rtl="1">
              <a:lnSpc>
                <a:spcPct val="107000"/>
              </a:lnSpc>
              <a:spcAft>
                <a:spcPts val="800"/>
              </a:spcAft>
              <a:buFont typeface="Wingdings" panose="05000000000000000000" pitchFamily="2" charset="2"/>
              <a:buChar char="q"/>
            </a:pP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457200" marR="0" lvl="0" indent="-457200" algn="r" defTabSz="914400" rtl="1" eaLnBrk="1" fontAlgn="auto" latinLnBrk="0" hangingPunct="1">
              <a:lnSpc>
                <a:spcPct val="107000"/>
              </a:lnSpc>
              <a:spcBef>
                <a:spcPts val="1000"/>
              </a:spcBef>
              <a:spcAft>
                <a:spcPts val="800"/>
              </a:spcAft>
              <a:buClrTx/>
              <a:buSzTx/>
              <a:buFont typeface="Wingdings" panose="05000000000000000000" pitchFamily="2" charset="2"/>
              <a:buChar char="q"/>
              <a:tabLst/>
              <a:defRPr/>
            </a:pPr>
            <a:endParaRPr lang="en-US" dirty="0">
              <a:effectLst/>
              <a:latin typeface="Calibri" panose="020F0502020204030204" pitchFamily="34" charset="0"/>
              <a:ea typeface="Calibri" panose="020F0502020204030204" pitchFamily="34" charset="0"/>
              <a:cs typeface="Arial" panose="020B0604020202020204" pitchFamily="34" charset="0"/>
            </a:endParaRPr>
          </a:p>
          <a:p>
            <a:endParaRPr lang="en-US" sz="3200" b="1" dirty="0">
              <a:solidFill>
                <a:schemeClr val="tx2"/>
              </a:solidFill>
            </a:endParaRPr>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2"/>
          <a:stretch>
            <a:fillRect/>
          </a:stretch>
        </p:blipFill>
        <p:spPr>
          <a:xfrm>
            <a:off x="69011" y="0"/>
            <a:ext cx="12192000" cy="1450848"/>
          </a:xfrm>
          <a:prstGeom prst="rect">
            <a:avLst/>
          </a:prstGeom>
        </p:spPr>
      </p:pic>
    </p:spTree>
    <p:extLst>
      <p:ext uri="{BB962C8B-B14F-4D97-AF65-F5344CB8AC3E}">
        <p14:creationId xmlns:p14="http://schemas.microsoft.com/office/powerpoint/2010/main" val="764400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rtl="1">
              <a:lnSpc>
                <a:spcPct val="107000"/>
              </a:lnSpc>
              <a:spcAft>
                <a:spcPts val="800"/>
              </a:spcAft>
            </a:pPr>
            <a:r>
              <a:rPr lang="he-IL" sz="3200" b="1" dirty="0">
                <a:solidFill>
                  <a:schemeClr val="tx2"/>
                </a:solidFill>
                <a:effectLst/>
                <a:latin typeface="Calibri" panose="020F0502020204030204" pitchFamily="34" charset="0"/>
                <a:ea typeface="Calibri" panose="020F0502020204030204" pitchFamily="34" charset="0"/>
                <a:cs typeface="Arial" panose="020B0604020202020204" pitchFamily="34" charset="0"/>
              </a:rPr>
              <a:t>סמכות בית  הדין להפחתת לבטול פיצויי הלנה</a:t>
            </a:r>
            <a:endParaRPr lang="en-US" sz="1400" b="1"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p>
            <a:pPr algn="ctr" fontAlgn="base">
              <a:buFont typeface="Arial" panose="020B0604020202020204" pitchFamily="34" charset="0"/>
              <a:buChar char="•"/>
            </a:pPr>
            <a:r>
              <a:rPr lang="he-IL" sz="2400" b="1" i="0" u="none" strike="noStrike" dirty="0">
                <a:solidFill>
                  <a:srgbClr val="204168"/>
                </a:solidFill>
                <a:effectLst/>
                <a:latin typeface="Open Sans Hebrew"/>
                <a:hlinkClick r:id="rId2"/>
              </a:rPr>
              <a:t>חוק הגנת השכר, תשי"ח-1958 </a:t>
            </a:r>
            <a:endParaRPr lang="he-IL" sz="2400" b="1" i="0" dirty="0">
              <a:solidFill>
                <a:srgbClr val="020202"/>
              </a:solidFill>
              <a:effectLst/>
              <a:latin typeface="Open Sans Hebrew"/>
            </a:endParaRPr>
          </a:p>
          <a:p>
            <a:pPr marL="342900" indent="-342900" algn="r" fontAlgn="base">
              <a:buFont typeface="Wingdings" panose="05000000000000000000" pitchFamily="2" charset="2"/>
              <a:buChar char="q"/>
            </a:pPr>
            <a:endParaRPr lang="he-IL" sz="2400" b="0" i="0" dirty="0">
              <a:solidFill>
                <a:srgbClr val="000000"/>
              </a:solidFill>
              <a:effectLst/>
              <a:latin typeface="Open Sans Hebrew"/>
            </a:endParaRPr>
          </a:p>
          <a:p>
            <a:pPr marL="342900" indent="-342900" algn="r" fontAlgn="base">
              <a:buFont typeface="Wingdings" panose="05000000000000000000" pitchFamily="2" charset="2"/>
              <a:buChar char="q"/>
            </a:pPr>
            <a:r>
              <a:rPr lang="he-IL" sz="2400" b="0" i="0" dirty="0">
                <a:solidFill>
                  <a:srgbClr val="000000"/>
                </a:solidFill>
                <a:effectLst/>
                <a:latin typeface="Open Sans Hebrew"/>
              </a:rPr>
              <a:t>20 (ד)  הוראות סעיפים 17א, 18 ו-19 יחולו, בשינויים </a:t>
            </a:r>
            <a:r>
              <a:rPr lang="he-IL" sz="2400" b="0" i="0" dirty="0" err="1">
                <a:solidFill>
                  <a:srgbClr val="000000"/>
                </a:solidFill>
                <a:effectLst/>
                <a:latin typeface="Open Sans Hebrew"/>
              </a:rPr>
              <a:t>המחוייבים</a:t>
            </a:r>
            <a:r>
              <a:rPr lang="he-IL" sz="2400" b="0" i="0" dirty="0">
                <a:solidFill>
                  <a:srgbClr val="000000"/>
                </a:solidFill>
                <a:effectLst/>
                <a:latin typeface="Open Sans Hebrew"/>
              </a:rPr>
              <a:t>, לגבי הלנת פיצויי פיטורים כאילו היא הלנת שכר, ואולם בית דין אזורי יהיה מוסמך להפחית או לבטל פיצוי הלנת פיצויי פיטורים, כאמור בסעיף 18, אף אם פיצויי הפיטורים לא שולמו עקב אחד מאלה: </a:t>
            </a:r>
            <a:br>
              <a:rPr lang="en-US" sz="2400" b="0" i="0" dirty="0">
                <a:solidFill>
                  <a:srgbClr val="000000"/>
                </a:solidFill>
                <a:effectLst/>
                <a:latin typeface="Open Sans Hebrew"/>
              </a:rPr>
            </a:br>
            <a:br>
              <a:rPr lang="en-US" sz="2400" b="0" i="0" dirty="0">
                <a:solidFill>
                  <a:srgbClr val="000000"/>
                </a:solidFill>
                <a:effectLst/>
                <a:latin typeface="Open Sans Hebrew"/>
              </a:rPr>
            </a:br>
            <a:r>
              <a:rPr lang="he-IL" sz="2400" b="0" i="0" dirty="0">
                <a:solidFill>
                  <a:srgbClr val="000000"/>
                </a:solidFill>
                <a:effectLst/>
                <a:latin typeface="Open Sans Hebrew"/>
              </a:rPr>
              <a:t>(1)   </a:t>
            </a:r>
            <a:r>
              <a:rPr lang="he-IL" sz="2400" b="1" i="0" dirty="0">
                <a:solidFill>
                  <a:srgbClr val="000000"/>
                </a:solidFill>
                <a:effectLst/>
                <a:latin typeface="Open Sans Hebrew"/>
              </a:rPr>
              <a:t>חילוקי דעות בדבר עצם הזכות לפיצויי פיטורים, </a:t>
            </a:r>
            <a:r>
              <a:rPr lang="he-IL" sz="2400" b="0" i="0" dirty="0">
                <a:solidFill>
                  <a:srgbClr val="000000"/>
                </a:solidFill>
                <a:effectLst/>
                <a:latin typeface="Open Sans Hebrew"/>
              </a:rPr>
              <a:t>שיש בהם ממש לדעת בית הדין;</a:t>
            </a:r>
            <a:br>
              <a:rPr lang="en-US" sz="2400" b="0" i="0" dirty="0">
                <a:solidFill>
                  <a:srgbClr val="000000"/>
                </a:solidFill>
                <a:effectLst/>
                <a:latin typeface="Open Sans Hebrew"/>
              </a:rPr>
            </a:br>
            <a:r>
              <a:rPr lang="he-IL" sz="2400" b="0" i="0" dirty="0">
                <a:solidFill>
                  <a:srgbClr val="000000"/>
                </a:solidFill>
                <a:effectLst/>
                <a:latin typeface="Open Sans Hebrew"/>
              </a:rPr>
              <a:t>(2)  </a:t>
            </a:r>
            <a:r>
              <a:rPr lang="he-IL" sz="2400" b="1" i="0" dirty="0">
                <a:solidFill>
                  <a:srgbClr val="000000"/>
                </a:solidFill>
                <a:effectLst/>
                <a:latin typeface="Open Sans Hebrew"/>
              </a:rPr>
              <a:t>חילוקי דעות בדבר המועד שבו נפסקו יחסי עבודה</a:t>
            </a:r>
            <a:r>
              <a:rPr lang="he-IL" sz="2400" b="0" i="0" dirty="0">
                <a:solidFill>
                  <a:srgbClr val="000000"/>
                </a:solidFill>
                <a:effectLst/>
                <a:latin typeface="Open Sans Hebrew"/>
              </a:rPr>
              <a:t>;</a:t>
            </a:r>
            <a:br>
              <a:rPr lang="en-US" sz="2400" b="0" i="0" dirty="0">
                <a:solidFill>
                  <a:srgbClr val="000000"/>
                </a:solidFill>
                <a:effectLst/>
                <a:latin typeface="Open Sans Hebrew"/>
              </a:rPr>
            </a:br>
            <a:r>
              <a:rPr lang="he-IL" sz="2400" b="0" i="0" dirty="0">
                <a:solidFill>
                  <a:srgbClr val="000000"/>
                </a:solidFill>
                <a:effectLst/>
                <a:latin typeface="Open Sans Hebrew"/>
              </a:rPr>
              <a:t>(3)  </a:t>
            </a:r>
            <a:r>
              <a:rPr lang="he-IL" sz="2400" b="1" i="0" dirty="0">
                <a:solidFill>
                  <a:srgbClr val="000000"/>
                </a:solidFill>
                <a:effectLst/>
                <a:latin typeface="Open Sans Hebrew"/>
              </a:rPr>
              <a:t>הזכאי לקבלת פיצויי הפיטורים לא מסר למעסיק לפי דרישתו פרטים הנוגעים לעובד או לזכאי כאמור והדרושים </a:t>
            </a:r>
            <a:r>
              <a:rPr lang="he-IL" sz="2400" b="1" i="0" dirty="0" err="1">
                <a:solidFill>
                  <a:srgbClr val="000000"/>
                </a:solidFill>
                <a:effectLst/>
                <a:latin typeface="Open Sans Hebrew"/>
              </a:rPr>
              <a:t>לענין</a:t>
            </a:r>
            <a:r>
              <a:rPr lang="he-IL" sz="2400" b="1" i="0" dirty="0">
                <a:solidFill>
                  <a:srgbClr val="000000"/>
                </a:solidFill>
                <a:effectLst/>
                <a:latin typeface="Open Sans Hebrew"/>
              </a:rPr>
              <a:t> קביעת הזכות לפיצויי הפיטורים או שיעורם.</a:t>
            </a:r>
          </a:p>
          <a:p>
            <a:pPr rtl="1">
              <a:lnSpc>
                <a:spcPct val="107000"/>
              </a:lnSpc>
              <a:spcAft>
                <a:spcPts val="800"/>
              </a:spcAft>
            </a:pPr>
            <a:r>
              <a:rPr lang="he-IL" sz="3200" dirty="0">
                <a:solidFill>
                  <a:schemeClr val="tx2"/>
                </a:solidFill>
                <a:effectLst/>
                <a:latin typeface="Calibri" panose="020F0502020204030204" pitchFamily="34" charset="0"/>
                <a:ea typeface="Calibri" panose="020F0502020204030204" pitchFamily="34" charset="0"/>
                <a:cs typeface="Arial" panose="020B0604020202020204" pitchFamily="34" charset="0"/>
              </a:rPr>
              <a:t> </a:t>
            </a:r>
            <a:r>
              <a:rPr lang="he-IL" b="1" dirty="0">
                <a:effectLst/>
                <a:latin typeface="Calibri" panose="020F0502020204030204" pitchFamily="34" charset="0"/>
                <a:ea typeface="Calibri" panose="020F0502020204030204" pitchFamily="34" charset="0"/>
                <a:cs typeface="Arial" panose="020B0604020202020204" pitchFamily="34" charset="0"/>
              </a:rPr>
              <a:t>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1100" b="1" dirty="0">
                <a:effectLst/>
                <a:latin typeface="Calibri" panose="020F0502020204030204" pitchFamily="34" charset="0"/>
                <a:ea typeface="Calibri" panose="020F0502020204030204" pitchFamily="34" charset="0"/>
                <a:cs typeface="Arial" panose="020B0604020202020204" pitchFamily="34" charset="0"/>
              </a:rPr>
              <a:t> </a:t>
            </a:r>
            <a:endParaRPr lang="en-US" sz="8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2400" dirty="0">
                <a:effectLst/>
                <a:latin typeface="Calibri" panose="020F050202020403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2400" dirty="0">
                <a:effectLst/>
                <a:latin typeface="Calibri" panose="020F050202020403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3"/>
          <a:stretch>
            <a:fillRect/>
          </a:stretch>
        </p:blipFill>
        <p:spPr>
          <a:xfrm>
            <a:off x="69011" y="0"/>
            <a:ext cx="12192000" cy="1450848"/>
          </a:xfrm>
          <a:prstGeom prst="rect">
            <a:avLst/>
          </a:prstGeom>
        </p:spPr>
      </p:pic>
    </p:spTree>
    <p:extLst>
      <p:ext uri="{BB962C8B-B14F-4D97-AF65-F5344CB8AC3E}">
        <p14:creationId xmlns:p14="http://schemas.microsoft.com/office/powerpoint/2010/main" val="3441317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rtl="1">
              <a:lnSpc>
                <a:spcPct val="107000"/>
              </a:lnSpc>
              <a:spcAft>
                <a:spcPts val="800"/>
              </a:spcAft>
            </a:pPr>
            <a:r>
              <a:rPr lang="he-IL" sz="3200" dirty="0">
                <a:solidFill>
                  <a:schemeClr val="tx2"/>
                </a:solidFill>
                <a:effectLst/>
                <a:latin typeface="Calibri" panose="020F0502020204030204" pitchFamily="34" charset="0"/>
                <a:ea typeface="Calibri" panose="020F0502020204030204" pitchFamily="34" charset="0"/>
                <a:cs typeface="Arial" panose="020B0604020202020204" pitchFamily="34" charset="0"/>
              </a:rPr>
              <a:t>סמכות בית  הדין להפחתת לבטול פיצויי הלנה</a:t>
            </a:r>
            <a:endParaRPr lang="en-US" sz="14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p>
            <a:pPr algn="ctr" fontAlgn="base">
              <a:buFont typeface="Arial" panose="020B0604020202020204" pitchFamily="34" charset="0"/>
              <a:buChar char="•"/>
            </a:pPr>
            <a:r>
              <a:rPr lang="he-IL" sz="2400" b="1" i="0" u="none" strike="noStrike" dirty="0">
                <a:solidFill>
                  <a:srgbClr val="204168"/>
                </a:solidFill>
                <a:effectLst/>
                <a:latin typeface="Open Sans Hebrew"/>
                <a:hlinkClick r:id="rId2"/>
              </a:rPr>
              <a:t>חוק הגנת השכר, תשי"ח-1958 </a:t>
            </a:r>
            <a:endParaRPr lang="he-IL" sz="2400" b="1" i="0" dirty="0">
              <a:solidFill>
                <a:srgbClr val="020202"/>
              </a:solidFill>
              <a:effectLst/>
              <a:latin typeface="Open Sans Hebrew"/>
            </a:endParaRPr>
          </a:p>
          <a:p>
            <a:pPr algn="r"/>
            <a:r>
              <a:rPr lang="he-IL" b="1" dirty="0">
                <a:effectLst/>
                <a:latin typeface="Calibri" panose="020F0502020204030204" pitchFamily="34" charset="0"/>
                <a:ea typeface="Calibri" panose="020F0502020204030204" pitchFamily="34" charset="0"/>
                <a:cs typeface="Arial" panose="020B0604020202020204" pitchFamily="34" charset="0"/>
              </a:rPr>
              <a:t> </a:t>
            </a:r>
            <a:r>
              <a:rPr lang="he-IL" b="1" i="0" dirty="0">
                <a:solidFill>
                  <a:srgbClr val="59595B"/>
                </a:solidFill>
                <a:effectLst/>
                <a:latin typeface="Arial" panose="020B0604020202020204" pitchFamily="34" charset="0"/>
              </a:rPr>
              <a:t>הפחתת פיצוי</a:t>
            </a:r>
            <a:endParaRPr lang="he-IL" b="0" i="0" dirty="0">
              <a:solidFill>
                <a:srgbClr val="565656"/>
              </a:solidFill>
              <a:effectLst/>
              <a:latin typeface="Arial" panose="020B0604020202020204" pitchFamily="34" charset="0"/>
            </a:endParaRPr>
          </a:p>
          <a:p>
            <a:pPr algn="r">
              <a:buFont typeface="Arial" panose="020B0604020202020204" pitchFamily="34" charset="0"/>
              <a:buChar char="•"/>
            </a:pPr>
            <a:r>
              <a:rPr lang="he-IL" b="0" i="0" dirty="0">
                <a:solidFill>
                  <a:srgbClr val="565656"/>
                </a:solidFill>
                <a:effectLst/>
                <a:latin typeface="Arial" panose="020B0604020202020204" pitchFamily="34" charset="0"/>
              </a:rPr>
              <a:t>18 בית דין אזורי רשאי להפחית פיצוי הלנת שכר או לבטלו, אם נוכח כי </a:t>
            </a:r>
            <a:r>
              <a:rPr lang="he-IL" b="1" i="0" dirty="0">
                <a:solidFill>
                  <a:srgbClr val="565656"/>
                </a:solidFill>
                <a:effectLst/>
                <a:latin typeface="Arial" panose="020B0604020202020204" pitchFamily="34" charset="0"/>
              </a:rPr>
              <a:t>שכר העבודה לא שולם במועדו בטעות כנה</a:t>
            </a:r>
            <a:r>
              <a:rPr lang="he-IL" b="0" i="0" dirty="0">
                <a:solidFill>
                  <a:srgbClr val="565656"/>
                </a:solidFill>
                <a:effectLst/>
                <a:latin typeface="Arial" panose="020B0604020202020204" pitchFamily="34" charset="0"/>
              </a:rPr>
              <a:t>, או </a:t>
            </a:r>
            <a:r>
              <a:rPr lang="he-IL" b="1" i="0" dirty="0">
                <a:solidFill>
                  <a:srgbClr val="565656"/>
                </a:solidFill>
                <a:effectLst/>
                <a:latin typeface="Arial" panose="020B0604020202020204" pitchFamily="34" charset="0"/>
              </a:rPr>
              <a:t>בגלל נסיבה שלמעסיק לא </a:t>
            </a:r>
            <a:r>
              <a:rPr lang="he-IL" b="1" i="0" dirty="0" err="1">
                <a:solidFill>
                  <a:srgbClr val="565656"/>
                </a:solidFill>
                <a:effectLst/>
                <a:latin typeface="Arial" panose="020B0604020202020204" pitchFamily="34" charset="0"/>
              </a:rPr>
              <a:t>היתה</a:t>
            </a:r>
            <a:r>
              <a:rPr lang="he-IL" b="1" i="0" dirty="0">
                <a:solidFill>
                  <a:srgbClr val="565656"/>
                </a:solidFill>
                <a:effectLst/>
                <a:latin typeface="Arial" panose="020B0604020202020204" pitchFamily="34" charset="0"/>
              </a:rPr>
              <a:t> שליטה עליה</a:t>
            </a:r>
            <a:r>
              <a:rPr lang="he-IL" b="0" i="0" dirty="0">
                <a:solidFill>
                  <a:srgbClr val="565656"/>
                </a:solidFill>
                <a:effectLst/>
                <a:latin typeface="Arial" panose="020B0604020202020204" pitchFamily="34" charset="0"/>
              </a:rPr>
              <a:t> או </a:t>
            </a:r>
            <a:r>
              <a:rPr lang="he-IL" b="1" i="0" dirty="0">
                <a:solidFill>
                  <a:srgbClr val="565656"/>
                </a:solidFill>
                <a:effectLst/>
                <a:latin typeface="Arial" panose="020B0604020202020204" pitchFamily="34" charset="0"/>
              </a:rPr>
              <a:t>עקב חילוקי דעות בדבר עצם החוב,</a:t>
            </a:r>
            <a:r>
              <a:rPr lang="he-IL" b="0" i="0" dirty="0">
                <a:solidFill>
                  <a:srgbClr val="565656"/>
                </a:solidFill>
                <a:effectLst/>
                <a:latin typeface="Arial" panose="020B0604020202020204" pitchFamily="34" charset="0"/>
              </a:rPr>
              <a:t> שיש בהם ממש לדעת בית הדין האזורי, ובלבד שהסכום שלא היה שנוי במחלוקת שולם במועדו.</a:t>
            </a:r>
          </a:p>
          <a:p>
            <a:pPr marL="342900" indent="-342900" algn="r" fontAlgn="base">
              <a:buFont typeface="Wingdings" panose="05000000000000000000" pitchFamily="2" charset="2"/>
              <a:buChar char="q"/>
            </a:pPr>
            <a:endParaRPr lang="en-US"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1100" b="1" dirty="0">
                <a:effectLst/>
                <a:latin typeface="Calibri" panose="020F0502020204030204" pitchFamily="34" charset="0"/>
                <a:ea typeface="Calibri" panose="020F0502020204030204" pitchFamily="34" charset="0"/>
                <a:cs typeface="Arial" panose="020B0604020202020204" pitchFamily="34" charset="0"/>
              </a:rPr>
              <a:t> </a:t>
            </a:r>
            <a:endParaRPr lang="en-US" sz="8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2400" dirty="0">
                <a:effectLst/>
                <a:latin typeface="Calibri" panose="020F050202020403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2400" dirty="0">
                <a:effectLst/>
                <a:latin typeface="Calibri" panose="020F050202020403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3"/>
          <a:stretch>
            <a:fillRect/>
          </a:stretch>
        </p:blipFill>
        <p:spPr>
          <a:xfrm>
            <a:off x="69011" y="0"/>
            <a:ext cx="12192000" cy="1450848"/>
          </a:xfrm>
          <a:prstGeom prst="rect">
            <a:avLst/>
          </a:prstGeom>
        </p:spPr>
      </p:pic>
    </p:spTree>
    <p:extLst>
      <p:ext uri="{BB962C8B-B14F-4D97-AF65-F5344CB8AC3E}">
        <p14:creationId xmlns:p14="http://schemas.microsoft.com/office/powerpoint/2010/main" val="4101453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rtl="1">
              <a:lnSpc>
                <a:spcPct val="107000"/>
              </a:lnSpc>
              <a:spcAft>
                <a:spcPts val="800"/>
              </a:spcAft>
            </a:pPr>
            <a:r>
              <a:rPr lang="he-IL" sz="3200" dirty="0">
                <a:solidFill>
                  <a:schemeClr val="tx2"/>
                </a:solidFill>
                <a:effectLst/>
                <a:latin typeface="Calibri" panose="020F0502020204030204" pitchFamily="34" charset="0"/>
                <a:ea typeface="Calibri" panose="020F0502020204030204" pitchFamily="34" charset="0"/>
                <a:cs typeface="Arial" panose="020B0604020202020204" pitchFamily="34" charset="0"/>
              </a:rPr>
              <a:t>סמכות בית  הדין להפחתת לבטול פיצויי הלנה</a:t>
            </a:r>
            <a:endParaRPr lang="en-US" sz="14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lgn="r">
              <a:buFont typeface="Wingdings" panose="05000000000000000000" pitchFamily="2" charset="2"/>
              <a:buChar char="q"/>
            </a:pPr>
            <a:r>
              <a:rPr lang="he-IL" sz="2400" dirty="0"/>
              <a:t>טעות כנה" ו"חילוקי דעות" צריך שיהיו אמיתיים ומושתתים על עובדות אשר יש להעריכן על פי </a:t>
            </a:r>
            <a:r>
              <a:rPr lang="he-IL" sz="2400" b="1" dirty="0"/>
              <a:t>מבחן אובייקטיבי</a:t>
            </a:r>
            <a:r>
              <a:rPr lang="he-IL" sz="2400" dirty="0"/>
              <a:t>, אותו מפעיל בית-הדין הדן בעניין. </a:t>
            </a:r>
          </a:p>
          <a:p>
            <a:pPr marL="342900" indent="-342900" algn="r">
              <a:buFont typeface="Wingdings" panose="05000000000000000000" pitchFamily="2" charset="2"/>
              <a:buChar char="q"/>
            </a:pPr>
            <a:r>
              <a:rPr lang="he-IL" sz="2400" dirty="0"/>
              <a:t>כאשר טוען עובד כי פוטר מעבודתו, והמעסיק טוען כי העובד התפטר, אין פירושו של דבר כי בכל מקרה </a:t>
            </a:r>
            <a:r>
              <a:rPr lang="he-IL" sz="2400" b="1" dirty="0"/>
              <a:t>יש חילוקי דעות בדבר עצם הזכות לפיצויי הפיטורים או כי פיצויי הפיטורים לא שולמו בשל טעות כנה. </a:t>
            </a:r>
          </a:p>
          <a:p>
            <a:pPr marL="342900" indent="-342900" algn="r">
              <a:buFont typeface="Wingdings" panose="05000000000000000000" pitchFamily="2" charset="2"/>
              <a:buChar char="q"/>
            </a:pPr>
            <a:r>
              <a:rPr lang="he-IL" sz="2400" dirty="0" err="1"/>
              <a:t>הכל</a:t>
            </a:r>
            <a:r>
              <a:rPr lang="he-IL" sz="2400" dirty="0"/>
              <a:t> </a:t>
            </a:r>
            <a:r>
              <a:rPr lang="he-IL" sz="2400" b="1" dirty="0"/>
              <a:t>תלוי ברקע הממשי </a:t>
            </a:r>
            <a:r>
              <a:rPr lang="he-IL" sz="2400" dirty="0"/>
              <a:t>לטענות אלה, ובפירוש </a:t>
            </a:r>
            <a:r>
              <a:rPr lang="he-IL" sz="2400" b="1" dirty="0"/>
              <a:t>האובייקטיבי שנותן בית-דין </a:t>
            </a:r>
            <a:r>
              <a:rPr lang="he-IL" sz="2400" dirty="0"/>
              <a:t>לרקע זה. </a:t>
            </a:r>
          </a:p>
          <a:p>
            <a:pPr marL="342900" indent="-342900" algn="r">
              <a:buFont typeface="Wingdings" panose="05000000000000000000" pitchFamily="2" charset="2"/>
              <a:buChar char="q"/>
            </a:pPr>
            <a:r>
              <a:rPr lang="he-IL" sz="2400" dirty="0"/>
              <a:t>בעניין זה </a:t>
            </a:r>
            <a:r>
              <a:rPr lang="he-IL" sz="2400" b="1" dirty="0"/>
              <a:t>יש לתת משקל מיוחד להתרשמותה של הערכאה הדיונית ממערכת העובדות </a:t>
            </a:r>
            <a:r>
              <a:rPr lang="he-IL" sz="2400" dirty="0"/>
              <a:t>שהוצגה לפניה, וערכאת הערעור לא תמהר להתערב בהתרשמות זו ובמסקנות שהערכאה הדיונית הסיקה ממנה.</a:t>
            </a:r>
          </a:p>
          <a:p>
            <a:pPr marL="342900" indent="-342900" algn="r">
              <a:buFont typeface="Wingdings" panose="05000000000000000000" pitchFamily="2" charset="2"/>
              <a:buChar char="q"/>
            </a:pPr>
            <a:r>
              <a:rPr lang="he-IL" dirty="0" err="1"/>
              <a:t>דב"ע</a:t>
            </a:r>
            <a:r>
              <a:rPr lang="he-IL" dirty="0"/>
              <a:t> </a:t>
            </a:r>
            <a:r>
              <a:rPr lang="he-IL" dirty="0" err="1"/>
              <a:t>נג</a:t>
            </a:r>
            <a:r>
              <a:rPr lang="he-IL" dirty="0"/>
              <a:t>/3-225 </a:t>
            </a:r>
            <a:r>
              <a:rPr lang="he-IL" dirty="0" err="1">
                <a:hlinkClick r:id="rId2"/>
              </a:rPr>
              <a:t>פלמ"ע</a:t>
            </a:r>
            <a:r>
              <a:rPr lang="he-IL" dirty="0">
                <a:hlinkClick r:id="rId2"/>
              </a:rPr>
              <a:t> בע"מ נ' </a:t>
            </a:r>
            <a:r>
              <a:rPr lang="he-IL" dirty="0" err="1">
                <a:hlinkClick r:id="rId2"/>
              </a:rPr>
              <a:t>סופיאן</a:t>
            </a:r>
            <a:r>
              <a:rPr lang="he-IL" dirty="0">
                <a:hlinkClick r:id="rId2"/>
              </a:rPr>
              <a:t> </a:t>
            </a:r>
            <a:r>
              <a:rPr lang="he-IL" dirty="0" err="1">
                <a:hlinkClick r:id="rId2"/>
              </a:rPr>
              <a:t>עאצי</a:t>
            </a:r>
            <a:r>
              <a:rPr lang="he-IL" dirty="0"/>
              <a:t>, </a:t>
            </a:r>
            <a:r>
              <a:rPr lang="he-IL" dirty="0" err="1"/>
              <a:t>פד"ע</a:t>
            </a:r>
            <a:r>
              <a:rPr lang="he-IL" dirty="0"/>
              <a:t> </a:t>
            </a:r>
            <a:r>
              <a:rPr lang="he-IL" dirty="0" err="1"/>
              <a:t>כו</a:t>
            </a:r>
            <a:r>
              <a:rPr lang="he-IL" dirty="0"/>
              <a:t> 492 ראו עוד - </a:t>
            </a:r>
            <a:r>
              <a:rPr lang="he-IL" dirty="0" err="1"/>
              <a:t>דבע</a:t>
            </a:r>
            <a:r>
              <a:rPr lang="he-IL" dirty="0"/>
              <a:t> (ארצי) 3-43/נד ‏</a:t>
            </a:r>
            <a:r>
              <a:rPr lang="he-IL" dirty="0">
                <a:hlinkClick r:id="rId3"/>
              </a:rPr>
              <a:t>אריה ארגוב נ' "סחף" חברה ישראלית לעבודת פיתוח בע"מ</a:t>
            </a:r>
            <a:r>
              <a:rPr lang="he-IL" dirty="0"/>
              <a:t>, 15.6.1994]</a:t>
            </a:r>
            <a:endParaRPr lang="he-IL" sz="2400" dirty="0"/>
          </a:p>
          <a:p>
            <a:pPr rtl="1">
              <a:lnSpc>
                <a:spcPct val="107000"/>
              </a:lnSpc>
              <a:spcAft>
                <a:spcPts val="800"/>
              </a:spcAft>
            </a:pPr>
            <a:r>
              <a:rPr lang="he-IL" b="1" dirty="0">
                <a:effectLst/>
                <a:latin typeface="Calibri" panose="020F0502020204030204" pitchFamily="34" charset="0"/>
                <a:ea typeface="Calibri" panose="020F0502020204030204" pitchFamily="34" charset="0"/>
                <a:cs typeface="Arial" panose="020B0604020202020204" pitchFamily="34" charset="0"/>
              </a:rPr>
              <a:t>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1100" b="1" dirty="0">
                <a:effectLst/>
                <a:latin typeface="Calibri" panose="020F0502020204030204" pitchFamily="34" charset="0"/>
                <a:ea typeface="Calibri" panose="020F0502020204030204" pitchFamily="34" charset="0"/>
                <a:cs typeface="Arial" panose="020B0604020202020204" pitchFamily="34" charset="0"/>
              </a:rPr>
              <a:t> </a:t>
            </a:r>
            <a:endParaRPr lang="en-US" sz="8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2400" dirty="0">
                <a:effectLst/>
                <a:latin typeface="Calibri" panose="020F050202020403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2400" dirty="0">
                <a:effectLst/>
                <a:latin typeface="Calibri" panose="020F050202020403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4"/>
          <a:stretch>
            <a:fillRect/>
          </a:stretch>
        </p:blipFill>
        <p:spPr>
          <a:xfrm>
            <a:off x="69011" y="0"/>
            <a:ext cx="12192000" cy="1450848"/>
          </a:xfrm>
          <a:prstGeom prst="rect">
            <a:avLst/>
          </a:prstGeom>
        </p:spPr>
      </p:pic>
    </p:spTree>
    <p:extLst>
      <p:ext uri="{BB962C8B-B14F-4D97-AF65-F5344CB8AC3E}">
        <p14:creationId xmlns:p14="http://schemas.microsoft.com/office/powerpoint/2010/main" val="1397507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rtl="1">
              <a:lnSpc>
                <a:spcPct val="107000"/>
              </a:lnSpc>
              <a:spcAft>
                <a:spcPts val="800"/>
              </a:spcAft>
            </a:pPr>
            <a:r>
              <a:rPr lang="he-IL" sz="3200" b="1" dirty="0">
                <a:solidFill>
                  <a:schemeClr val="tx2"/>
                </a:solidFill>
                <a:effectLst/>
                <a:latin typeface="Calibri" panose="020F0502020204030204" pitchFamily="34" charset="0"/>
                <a:ea typeface="Calibri" panose="020F0502020204030204" pitchFamily="34" charset="0"/>
                <a:cs typeface="Arial" panose="020B0604020202020204" pitchFamily="34" charset="0"/>
              </a:rPr>
              <a:t>סמכות בית  הדין להפחתת לבטול פיצויי הלנה</a:t>
            </a:r>
            <a:endParaRPr lang="en-US" sz="3200" b="1"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lgn="r">
              <a:buFont typeface="Wingdings" panose="05000000000000000000" pitchFamily="2" charset="2"/>
              <a:buChar char="q"/>
            </a:pPr>
            <a:r>
              <a:rPr lang="he-IL" b="1" dirty="0"/>
              <a:t>כך הפסיקה כיום מאפשרת שיקול דעת רחב לבית הדין, בכל הנוגע לפסיקת פיצויי הלנה והפחתתם ויש לבצע שקלול של כלל נסיבות המקרה – </a:t>
            </a:r>
          </a:p>
          <a:p>
            <a:pPr marL="342900" indent="-342900" algn="r">
              <a:buFont typeface="Wingdings" panose="05000000000000000000" pitchFamily="2" charset="2"/>
              <a:buChar char="Ø"/>
            </a:pPr>
            <a:r>
              <a:rPr lang="he-IL" dirty="0"/>
              <a:t>לרבות </a:t>
            </a:r>
            <a:r>
              <a:rPr lang="he-IL" b="1" dirty="0"/>
              <a:t>התנהגות הצדדים ותום ליבם, סוג המעסיק</a:t>
            </a:r>
            <a:r>
              <a:rPr lang="he-IL" dirty="0"/>
              <a:t>; </a:t>
            </a:r>
          </a:p>
          <a:p>
            <a:pPr marL="342900" indent="-342900" algn="r">
              <a:buFont typeface="Wingdings" panose="05000000000000000000" pitchFamily="2" charset="2"/>
              <a:buChar char="Ø"/>
            </a:pPr>
            <a:r>
              <a:rPr lang="he-IL" b="1" dirty="0"/>
              <a:t>סיבות ההלנה</a:t>
            </a:r>
            <a:r>
              <a:rPr lang="he-IL" dirty="0"/>
              <a:t>; </a:t>
            </a:r>
          </a:p>
          <a:p>
            <a:pPr marL="342900" indent="-342900" algn="r">
              <a:buFont typeface="Wingdings" panose="05000000000000000000" pitchFamily="2" charset="2"/>
              <a:buChar char="Ø"/>
            </a:pPr>
            <a:r>
              <a:rPr lang="he-IL" dirty="0"/>
              <a:t>מאפייני ההלנה - </a:t>
            </a:r>
            <a:r>
              <a:rPr lang="he-IL" b="1" dirty="0"/>
              <a:t>דוגמת משך האיחור, גובה השכר </a:t>
            </a:r>
            <a:r>
              <a:rPr lang="he-IL" b="1" dirty="0" err="1"/>
              <a:t>המולן</a:t>
            </a:r>
            <a:r>
              <a:rPr lang="he-IL" b="1" dirty="0"/>
              <a:t> והאם מהווה את כל הפיצויים של העובד </a:t>
            </a:r>
            <a:r>
              <a:rPr lang="he-IL" dirty="0"/>
              <a:t>ועוד; </a:t>
            </a:r>
          </a:p>
          <a:p>
            <a:pPr marL="342900" indent="-342900" algn="r">
              <a:buFont typeface="Wingdings" panose="05000000000000000000" pitchFamily="2" charset="2"/>
              <a:buChar char="Ø"/>
            </a:pPr>
            <a:r>
              <a:rPr lang="he-IL" dirty="0"/>
              <a:t>תוך הקפדה על עקרונות של </a:t>
            </a:r>
            <a:r>
              <a:rPr lang="he-IL" b="1" dirty="0"/>
              <a:t>סבירות ומידתיות</a:t>
            </a:r>
            <a:r>
              <a:rPr lang="he-IL" dirty="0"/>
              <a:t>.</a:t>
            </a:r>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endParaRPr lang="en-US" dirty="0"/>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2"/>
          <a:stretch>
            <a:fillRect/>
          </a:stretch>
        </p:blipFill>
        <p:spPr>
          <a:xfrm>
            <a:off x="69011" y="0"/>
            <a:ext cx="12192000" cy="1450848"/>
          </a:xfrm>
          <a:prstGeom prst="rect">
            <a:avLst/>
          </a:prstGeom>
        </p:spPr>
      </p:pic>
    </p:spTree>
    <p:extLst>
      <p:ext uri="{BB962C8B-B14F-4D97-AF65-F5344CB8AC3E}">
        <p14:creationId xmlns:p14="http://schemas.microsoft.com/office/powerpoint/2010/main" val="4268177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BFFA64A5-E67D-421A-888B-85728D18D33D}"/>
              </a:ext>
            </a:extLst>
          </p:cNvPr>
          <p:cNvSpPr>
            <a:spLocks noGrp="1"/>
          </p:cNvSpPr>
          <p:nvPr>
            <p:ph type="subTitle" idx="1"/>
          </p:nvPr>
        </p:nvSpPr>
        <p:spPr>
          <a:xfrm>
            <a:off x="172528" y="1276709"/>
            <a:ext cx="11507638" cy="5210355"/>
          </a:xfrm>
        </p:spPr>
        <p:txBody>
          <a:bodyPr>
            <a:noAutofit/>
          </a:bodyPr>
          <a:lstStyle/>
          <a:p>
            <a:endParaRPr lang="en-US" dirty="0"/>
          </a:p>
          <a:p>
            <a:pPr rtl="1">
              <a:lnSpc>
                <a:spcPct val="107000"/>
              </a:lnSpc>
              <a:spcAft>
                <a:spcPts val="800"/>
              </a:spcAft>
            </a:pPr>
            <a:r>
              <a:rPr lang="he-IL" sz="3200" dirty="0">
                <a:solidFill>
                  <a:schemeClr val="tx2"/>
                </a:solidFill>
                <a:effectLst/>
                <a:latin typeface="Calibri" panose="020F0502020204030204" pitchFamily="34" charset="0"/>
                <a:ea typeface="Calibri" panose="020F0502020204030204" pitchFamily="34" charset="0"/>
                <a:cs typeface="Arial" panose="020B0604020202020204" pitchFamily="34" charset="0"/>
              </a:rPr>
              <a:t>סמכות בית  הדין להפחתת לבטול פיצויי הלנה</a:t>
            </a:r>
            <a:endParaRPr lang="en-US" sz="14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defTabSz="914400" rtl="1" eaLnBrk="1" fontAlgn="auto" latinLnBrk="0" hangingPunct="1">
              <a:lnSpc>
                <a:spcPct val="90000"/>
              </a:lnSpc>
              <a:spcBef>
                <a:spcPts val="1000"/>
              </a:spcBef>
              <a:spcAft>
                <a:spcPts val="0"/>
              </a:spcAft>
              <a:buClrTx/>
              <a:buSzTx/>
              <a:buFont typeface="Wingdings" panose="05000000000000000000" pitchFamily="2" charset="2"/>
              <a:buChar char="q"/>
              <a:tabLst/>
              <a:defRPr/>
            </a:pPr>
            <a:r>
              <a:rPr kumimoji="0" lang="he-IL"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יש לפיכך לבצע איזון עדין, הלוקח בחשבון את – </a:t>
            </a:r>
          </a:p>
          <a:p>
            <a:pPr marL="342900" marR="0" lvl="0" indent="-342900" algn="r" defTabSz="914400" rtl="1" eaLnBrk="1" fontAlgn="auto" latinLnBrk="0" hangingPunct="1">
              <a:lnSpc>
                <a:spcPct val="90000"/>
              </a:lnSpc>
              <a:spcBef>
                <a:spcPts val="1000"/>
              </a:spcBef>
              <a:spcAft>
                <a:spcPts val="0"/>
              </a:spcAft>
              <a:buClrTx/>
              <a:buSzTx/>
              <a:buFont typeface="Wingdings" panose="05000000000000000000" pitchFamily="2" charset="2"/>
              <a:buChar char="Ø"/>
              <a:tabLst/>
              <a:defRPr/>
            </a:pPr>
            <a:r>
              <a:rPr kumimoji="0" lang="he-IL" sz="200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תכלית החוק; </a:t>
            </a:r>
          </a:p>
          <a:p>
            <a:pPr marL="342900" marR="0" lvl="0" indent="-342900" algn="r" defTabSz="914400" rtl="1" eaLnBrk="1" fontAlgn="auto" latinLnBrk="0" hangingPunct="1">
              <a:lnSpc>
                <a:spcPct val="90000"/>
              </a:lnSpc>
              <a:spcBef>
                <a:spcPts val="1000"/>
              </a:spcBef>
              <a:spcAft>
                <a:spcPts val="0"/>
              </a:spcAft>
              <a:buClrTx/>
              <a:buSzTx/>
              <a:buFont typeface="Wingdings" panose="05000000000000000000" pitchFamily="2" charset="2"/>
              <a:buChar char="Ø"/>
              <a:tabLst/>
              <a:defRPr/>
            </a:pPr>
            <a:r>
              <a:rPr kumimoji="0" lang="he-IL" sz="200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את הצורך </a:t>
            </a:r>
            <a:r>
              <a:rPr kumimoji="0" lang="he-IL" sz="20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בהרתעת מעסיקים</a:t>
            </a:r>
            <a:r>
              <a:rPr kumimoji="0" lang="he-IL" sz="200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a:t>
            </a:r>
          </a:p>
          <a:p>
            <a:pPr marL="342900" marR="0" lvl="0" indent="-342900" algn="r" defTabSz="914400" rtl="1" eaLnBrk="1" fontAlgn="auto" latinLnBrk="0" hangingPunct="1">
              <a:lnSpc>
                <a:spcPct val="90000"/>
              </a:lnSpc>
              <a:spcBef>
                <a:spcPts val="1000"/>
              </a:spcBef>
              <a:spcAft>
                <a:spcPts val="0"/>
              </a:spcAft>
              <a:buClrTx/>
              <a:buSzTx/>
              <a:buFont typeface="Wingdings" panose="05000000000000000000" pitchFamily="2" charset="2"/>
              <a:buChar char="Ø"/>
              <a:tabLst/>
              <a:defRPr/>
            </a:pPr>
            <a:r>
              <a:rPr kumimoji="0" lang="he-IL" sz="200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את חשיבות תשלום </a:t>
            </a:r>
            <a:r>
              <a:rPr kumimoji="0" lang="he-IL" sz="20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השכר במועד לשם פרנסת העובד ומשפחתו ולקיום בכבוד</a:t>
            </a:r>
            <a:r>
              <a:rPr kumimoji="0" lang="he-IL" sz="20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a:t>
            </a:r>
          </a:p>
          <a:p>
            <a:pPr marL="342900" marR="0" lvl="0" indent="-342900" algn="r" defTabSz="914400" rtl="1" eaLnBrk="1" fontAlgn="auto" latinLnBrk="0" hangingPunct="1">
              <a:lnSpc>
                <a:spcPct val="90000"/>
              </a:lnSpc>
              <a:spcBef>
                <a:spcPts val="1000"/>
              </a:spcBef>
              <a:spcAft>
                <a:spcPts val="0"/>
              </a:spcAft>
              <a:buClrTx/>
              <a:buSzTx/>
              <a:buFont typeface="Wingdings" panose="05000000000000000000" pitchFamily="2" charset="2"/>
              <a:buChar char="Ø"/>
              <a:tabLst/>
              <a:defRPr/>
            </a:pPr>
            <a:r>
              <a:rPr kumimoji="0" lang="he-IL" sz="20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את הפגיעה הנגרמת לכבודו של העובד כתוצאה </a:t>
            </a:r>
            <a:r>
              <a:rPr kumimoji="0" lang="he-IL" sz="200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מאי קבלת שכר במועד עבור עבודתו; </a:t>
            </a:r>
          </a:p>
          <a:p>
            <a:pPr marL="342900" marR="0" lvl="0" indent="-342900" algn="r" defTabSz="914400" rtl="1" eaLnBrk="1" fontAlgn="auto" latinLnBrk="0" hangingPunct="1">
              <a:lnSpc>
                <a:spcPct val="90000"/>
              </a:lnSpc>
              <a:spcBef>
                <a:spcPts val="1000"/>
              </a:spcBef>
              <a:spcAft>
                <a:spcPts val="0"/>
              </a:spcAft>
              <a:buClrTx/>
              <a:buSzTx/>
              <a:buFont typeface="Wingdings" panose="05000000000000000000" pitchFamily="2" charset="2"/>
              <a:buChar char="Ø"/>
              <a:tabLst/>
              <a:defRPr/>
            </a:pPr>
            <a:r>
              <a:rPr kumimoji="0" lang="he-IL" sz="200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את החשש כי אי </a:t>
            </a:r>
            <a:r>
              <a:rPr kumimoji="0" lang="he-IL" sz="20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קבלת השכר במועד יפגע בזכותו של העובד </a:t>
            </a:r>
            <a:r>
              <a:rPr kumimoji="0" lang="he-IL" sz="200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ומאידך את משמעותה הקשה של פסיקת פיצויי ההלנה </a:t>
            </a:r>
            <a:r>
              <a:rPr kumimoji="0" lang="he-IL" sz="20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לקניינו של המעסיק ויכולתו להפעיל את עסקו</a:t>
            </a:r>
            <a:r>
              <a:rPr kumimoji="0" lang="he-IL" sz="200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כך שהנזק </a:t>
            </a:r>
            <a:r>
              <a:rPr kumimoji="0" lang="he-IL" sz="20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הנגרם כתוצאה מפסיקתם של פיצויי הלנה גבוהים</a:t>
            </a:r>
            <a:r>
              <a:rPr kumimoji="0" lang="he-IL" sz="200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 </a:t>
            </a:r>
            <a:r>
              <a:rPr kumimoji="0" lang="he-IL" sz="20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לרבות לעובדים אחרים של המעסיק - עלול להיות כבד מהתועלת שתושג באמצעותם.</a:t>
            </a:r>
          </a:p>
          <a:p>
            <a:pPr marL="449263" marR="0" lvl="0" indent="-449263" algn="r" defTabSz="449263" rtl="1" eaLnBrk="1" fontAlgn="auto" latinLnBrk="0" hangingPunct="1">
              <a:lnSpc>
                <a:spcPct val="90000"/>
              </a:lnSpc>
              <a:spcBef>
                <a:spcPts val="1000"/>
              </a:spcBef>
              <a:spcAft>
                <a:spcPts val="0"/>
              </a:spcAft>
              <a:buClrTx/>
              <a:buSzTx/>
              <a:buFont typeface="Wingdings" panose="05000000000000000000" pitchFamily="2" charset="2"/>
              <a:buChar char="q"/>
              <a:tabLst/>
              <a:defRPr/>
            </a:pPr>
            <a:r>
              <a:rPr kumimoji="0" lang="he-IL" sz="24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ע"ע 473/09 </a:t>
            </a:r>
            <a:r>
              <a:rPr kumimoji="0" lang="he-IL" sz="24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hlinkClick r:id="rId2"/>
              </a:rPr>
              <a:t>מוטור אפ בע"מ נ' יניב ורד</a:t>
            </a:r>
            <a:r>
              <a:rPr kumimoji="0" lang="he-IL" sz="24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1.11.11 </a:t>
            </a:r>
          </a:p>
          <a:p>
            <a:pPr marL="0" marR="0" lvl="0" indent="0" algn="ct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11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he-IL"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pPr marL="342900" indent="-342900">
              <a:buFont typeface="Wingdings" panose="05000000000000000000" pitchFamily="2" charset="2"/>
              <a:buChar char="q"/>
            </a:pPr>
            <a:endParaRPr lang="he-IL" b="1" dirty="0"/>
          </a:p>
          <a:p>
            <a:endParaRPr lang="en-US" dirty="0"/>
          </a:p>
        </p:txBody>
      </p:sp>
      <p:pic>
        <p:nvPicPr>
          <p:cNvPr id="4" name="תמונה 3">
            <a:extLst>
              <a:ext uri="{FF2B5EF4-FFF2-40B4-BE49-F238E27FC236}">
                <a16:creationId xmlns:a16="http://schemas.microsoft.com/office/drawing/2014/main" id="{AE4AAF2C-B27D-4904-AA40-741DAB1DA420}"/>
              </a:ext>
            </a:extLst>
          </p:cNvPr>
          <p:cNvPicPr>
            <a:picLocks noChangeAspect="1"/>
          </p:cNvPicPr>
          <p:nvPr/>
        </p:nvPicPr>
        <p:blipFill>
          <a:blip r:embed="rId3"/>
          <a:stretch>
            <a:fillRect/>
          </a:stretch>
        </p:blipFill>
        <p:spPr>
          <a:xfrm>
            <a:off x="69011" y="0"/>
            <a:ext cx="12192000" cy="1450848"/>
          </a:xfrm>
          <a:prstGeom prst="rect">
            <a:avLst/>
          </a:prstGeom>
        </p:spPr>
      </p:pic>
    </p:spTree>
    <p:extLst>
      <p:ext uri="{BB962C8B-B14F-4D97-AF65-F5344CB8AC3E}">
        <p14:creationId xmlns:p14="http://schemas.microsoft.com/office/powerpoint/2010/main" val="813003069"/>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3010</TotalTime>
  <Words>3539</Words>
  <Application>Microsoft Office PowerPoint</Application>
  <PresentationFormat>מסך רחב</PresentationFormat>
  <Paragraphs>337</Paragraphs>
  <Slides>41</Slides>
  <Notes>0</Notes>
  <HiddenSlides>0</HiddenSlides>
  <MMClips>0</MMClips>
  <ScaleCrop>false</ScaleCrop>
  <HeadingPairs>
    <vt:vector size="6" baseType="variant">
      <vt:variant>
        <vt:lpstr>גופנים בשימוש</vt:lpstr>
      </vt:variant>
      <vt:variant>
        <vt:i4>7</vt:i4>
      </vt:variant>
      <vt:variant>
        <vt:lpstr>ערכת נושא</vt:lpstr>
      </vt:variant>
      <vt:variant>
        <vt:i4>1</vt:i4>
      </vt:variant>
      <vt:variant>
        <vt:lpstr>כותרות שקופיות</vt:lpstr>
      </vt:variant>
      <vt:variant>
        <vt:i4>41</vt:i4>
      </vt:variant>
    </vt:vector>
  </HeadingPairs>
  <TitlesOfParts>
    <vt:vector size="49" baseType="lpstr">
      <vt:lpstr>Arial</vt:lpstr>
      <vt:lpstr>Calibri</vt:lpstr>
      <vt:lpstr>Calibri Light</vt:lpstr>
      <vt:lpstr>David</vt:lpstr>
      <vt:lpstr>inherit</vt:lpstr>
      <vt:lpstr>Open Sans Hebrew</vt:lpstr>
      <vt:lpstr>Wingdings</vt:lpstr>
      <vt:lpstr>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Moshe Vakrat &amp; Co., Law Offices</dc:creator>
  <cp:lastModifiedBy>Moshe Vakrat &amp; Co., Law Offices</cp:lastModifiedBy>
  <cp:revision>7</cp:revision>
  <dcterms:created xsi:type="dcterms:W3CDTF">2021-10-16T06:33:48Z</dcterms:created>
  <dcterms:modified xsi:type="dcterms:W3CDTF">2021-10-21T14:46:11Z</dcterms:modified>
</cp:coreProperties>
</file>